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31"/>
  </p:notesMasterIdLst>
  <p:sldIdLst>
    <p:sldId id="256" r:id="rId2"/>
    <p:sldId id="257" r:id="rId3"/>
    <p:sldId id="258" r:id="rId4"/>
    <p:sldId id="259" r:id="rId5"/>
    <p:sldId id="291" r:id="rId6"/>
    <p:sldId id="290" r:id="rId7"/>
    <p:sldId id="261" r:id="rId8"/>
    <p:sldId id="262" r:id="rId9"/>
    <p:sldId id="263" r:id="rId10"/>
    <p:sldId id="265" r:id="rId11"/>
    <p:sldId id="266" r:id="rId12"/>
    <p:sldId id="268" r:id="rId13"/>
    <p:sldId id="269" r:id="rId14"/>
    <p:sldId id="292" r:id="rId15"/>
    <p:sldId id="293" r:id="rId16"/>
    <p:sldId id="284" r:id="rId17"/>
    <p:sldId id="279" r:id="rId18"/>
    <p:sldId id="270" r:id="rId19"/>
    <p:sldId id="271" r:id="rId20"/>
    <p:sldId id="294" r:id="rId21"/>
    <p:sldId id="282" r:id="rId22"/>
    <p:sldId id="287" r:id="rId23"/>
    <p:sldId id="272" r:id="rId24"/>
    <p:sldId id="286" r:id="rId25"/>
    <p:sldId id="288" r:id="rId26"/>
    <p:sldId id="273" r:id="rId27"/>
    <p:sldId id="275" r:id="rId28"/>
    <p:sldId id="276" r:id="rId29"/>
    <p:sldId id="277"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146" d="100"/>
          <a:sy n="146" d="100"/>
        </p:scale>
        <p:origin x="640"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68208a046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68208a04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68208a04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168208a0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68208a046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1168208a04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06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68208a046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168208a04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68208a046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168208a04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68208a046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168208a04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68208a046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1168208a04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68208a046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168208a04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68208a046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g1168208a04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68208a046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1168208a04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68208a046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168208a04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8208a046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1168208a04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68208a04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168208a04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68208a046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1168208a04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68208a046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168208a04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5"/>
        <p:cNvGrpSpPr/>
        <p:nvPr/>
      </p:nvGrpSpPr>
      <p:grpSpPr>
        <a:xfrm>
          <a:off x="0" y="0"/>
          <a:ext cx="0" cy="0"/>
          <a:chOff x="0" y="0"/>
          <a:chExt cx="0" cy="0"/>
        </a:xfrm>
      </p:grpSpPr>
      <p:sp>
        <p:nvSpPr>
          <p:cNvPr id="16" name="Google Shape;16;p2"/>
          <p:cNvSpPr/>
          <p:nvPr/>
        </p:nvSpPr>
        <p:spPr>
          <a:xfrm>
            <a:off x="0" y="0"/>
            <a:ext cx="9144000" cy="5143500"/>
          </a:xfrm>
          <a:prstGeom prst="rect">
            <a:avLst/>
          </a:prstGeom>
          <a:solidFill>
            <a:srgbClr val="EEEE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155466" y="190630"/>
            <a:ext cx="4623196" cy="4762239"/>
          </a:xfrm>
          <a:prstGeom prst="rect">
            <a:avLst/>
          </a:prstGeom>
          <a:noFill/>
          <a:ln>
            <a:noFill/>
          </a:ln>
        </p:spPr>
      </p:pic>
      <p:sp>
        <p:nvSpPr>
          <p:cNvPr id="18" name="Google Shape;18;p2"/>
          <p:cNvSpPr txBox="1">
            <a:spLocks noGrp="1"/>
          </p:cNvSpPr>
          <p:nvPr>
            <p:ph type="title"/>
          </p:nvPr>
        </p:nvSpPr>
        <p:spPr>
          <a:xfrm>
            <a:off x="4506894" y="2606086"/>
            <a:ext cx="3925906" cy="1184863"/>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312D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06894" y="3905249"/>
            <a:ext cx="3354387" cy="723900"/>
          </a:xfrm>
          <a:prstGeom prst="rect">
            <a:avLst/>
          </a:prstGeom>
          <a:noFill/>
          <a:ln>
            <a:noFill/>
          </a:ln>
        </p:spPr>
        <p:txBody>
          <a:bodyPr spcFirstLastPara="1" wrap="square" lIns="0" tIns="0" rIns="0" bIns="0" anchor="t" anchorCtr="0">
            <a:normAutofit/>
          </a:bodyPr>
          <a:lstStyle>
            <a:lvl1pPr marL="457200" lvl="0" indent="-228600" algn="l">
              <a:spcBef>
                <a:spcPts val="400"/>
              </a:spcBef>
              <a:spcAft>
                <a:spcPts val="0"/>
              </a:spcAft>
              <a:buClr>
                <a:schemeClr val="dk2"/>
              </a:buClr>
              <a:buSzPts val="2000"/>
              <a:buNone/>
              <a:defRPr>
                <a:solidFill>
                  <a:schemeClr val="dk2"/>
                </a:solidFill>
              </a:defRPr>
            </a:lvl1pPr>
            <a:lvl2pPr marL="914400" lvl="1" indent="-228600" algn="l">
              <a:spcBef>
                <a:spcPts val="300"/>
              </a:spcBef>
              <a:spcAft>
                <a:spcPts val="0"/>
              </a:spcAft>
              <a:buClr>
                <a:srgbClr val="312D2A"/>
              </a:buClr>
              <a:buSzPts val="1500"/>
              <a:buNone/>
              <a:defRPr/>
            </a:lvl2pPr>
            <a:lvl3pPr marL="1371600" lvl="2" indent="-228600" algn="l">
              <a:spcBef>
                <a:spcPts val="300"/>
              </a:spcBef>
              <a:spcAft>
                <a:spcPts val="0"/>
              </a:spcAft>
              <a:buClr>
                <a:srgbClr val="312D2A"/>
              </a:buClr>
              <a:buSzPts val="1500"/>
              <a:buNone/>
              <a:defRPr/>
            </a:lvl3pPr>
            <a:lvl4pPr marL="1828800" lvl="3" indent="-228600" algn="l">
              <a:spcBef>
                <a:spcPts val="300"/>
              </a:spcBef>
              <a:spcAft>
                <a:spcPts val="0"/>
              </a:spcAft>
              <a:buSzPts val="1500"/>
              <a:buNone/>
              <a:defRPr/>
            </a:lvl4pPr>
            <a:lvl5pPr marL="2286000" lvl="4" indent="-228600" algn="l">
              <a:spcBef>
                <a:spcPts val="300"/>
              </a:spcBef>
              <a:spcAft>
                <a:spcPts val="0"/>
              </a:spcAft>
              <a:buSzPts val="15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Cover">
  <p:cSld name="Section Cover">
    <p:spTree>
      <p:nvGrpSpPr>
        <p:cNvPr id="1" name="Shape 20"/>
        <p:cNvGrpSpPr/>
        <p:nvPr/>
      </p:nvGrpSpPr>
      <p:grpSpPr>
        <a:xfrm>
          <a:off x="0" y="0"/>
          <a:ext cx="0" cy="0"/>
          <a:chOff x="0" y="0"/>
          <a:chExt cx="0" cy="0"/>
        </a:xfrm>
      </p:grpSpPr>
      <p:sp>
        <p:nvSpPr>
          <p:cNvPr id="21" name="Google Shape;21;p3"/>
          <p:cNvSpPr/>
          <p:nvPr/>
        </p:nvSpPr>
        <p:spPr>
          <a:xfrm>
            <a:off x="0" y="-1"/>
            <a:ext cx="9144000" cy="4718051"/>
          </a:xfrm>
          <a:prstGeom prst="rect">
            <a:avLst/>
          </a:prstGeom>
          <a:solidFill>
            <a:srgbClr val="EEEE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3"/>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title"/>
          </p:nvPr>
        </p:nvSpPr>
        <p:spPr>
          <a:xfrm>
            <a:off x="432000" y="148636"/>
            <a:ext cx="4414856" cy="1184863"/>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312D2A"/>
              </a:buClr>
              <a:buSzPts val="3200"/>
              <a:buFont typeface="arial"/>
              <a:buNone/>
              <a:defRPr>
                <a:solidFill>
                  <a:srgbClr val="312D2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32000" y="1447799"/>
            <a:ext cx="3354387" cy="723900"/>
          </a:xfrm>
          <a:prstGeom prst="rect">
            <a:avLst/>
          </a:prstGeom>
          <a:noFill/>
          <a:ln>
            <a:noFill/>
          </a:ln>
        </p:spPr>
        <p:txBody>
          <a:bodyPr spcFirstLastPara="1" wrap="square" lIns="0" tIns="0" rIns="0" bIns="0" anchor="t" anchorCtr="0">
            <a:normAutofit/>
          </a:bodyPr>
          <a:lstStyle>
            <a:lvl1pPr marL="457200" lvl="0" indent="-228600" algn="l">
              <a:spcBef>
                <a:spcPts val="400"/>
              </a:spcBef>
              <a:spcAft>
                <a:spcPts val="0"/>
              </a:spcAft>
              <a:buClr>
                <a:schemeClr val="dk2"/>
              </a:buClr>
              <a:buSzPts val="2000"/>
              <a:buNone/>
              <a:defRPr/>
            </a:lvl1pPr>
            <a:lvl2pPr marL="914400" lvl="1" indent="-228600" algn="l">
              <a:spcBef>
                <a:spcPts val="300"/>
              </a:spcBef>
              <a:spcAft>
                <a:spcPts val="0"/>
              </a:spcAft>
              <a:buClr>
                <a:srgbClr val="312D2A"/>
              </a:buClr>
              <a:buSzPts val="1500"/>
              <a:buNone/>
              <a:defRPr/>
            </a:lvl2pPr>
            <a:lvl3pPr marL="1371600" lvl="2" indent="-228600" algn="l">
              <a:spcBef>
                <a:spcPts val="300"/>
              </a:spcBef>
              <a:spcAft>
                <a:spcPts val="0"/>
              </a:spcAft>
              <a:buClr>
                <a:srgbClr val="312D2A"/>
              </a:buClr>
              <a:buSzPts val="1500"/>
              <a:buNone/>
              <a:defRPr/>
            </a:lvl3pPr>
            <a:lvl4pPr marL="1828800" lvl="3" indent="-228600" algn="l">
              <a:spcBef>
                <a:spcPts val="300"/>
              </a:spcBef>
              <a:spcAft>
                <a:spcPts val="0"/>
              </a:spcAft>
              <a:buSzPts val="1500"/>
              <a:buNone/>
              <a:defRPr/>
            </a:lvl4pPr>
            <a:lvl5pPr marL="2286000" lvl="4" indent="-228600" algn="l">
              <a:spcBef>
                <a:spcPts val="300"/>
              </a:spcBef>
              <a:spcAft>
                <a:spcPts val="0"/>
              </a:spcAft>
              <a:buSzPts val="15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 Picture">
  <p:cSld name="Title and Content / Picture">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2000" y="360000"/>
            <a:ext cx="8254800" cy="5671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D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2000" y="1066800"/>
            <a:ext cx="8253150" cy="3314700"/>
          </a:xfrm>
          <a:prstGeom prst="rect">
            <a:avLst/>
          </a:prstGeom>
          <a:noFill/>
          <a:ln>
            <a:noFill/>
          </a:ln>
        </p:spPr>
        <p:txBody>
          <a:bodyPr spcFirstLastPara="1" wrap="square" lIns="0" tIns="0" rIns="0" bIns="0" anchor="t" anchorCtr="0">
            <a:normAutofit/>
          </a:bodyPr>
          <a:lstStyle>
            <a:lvl1pPr marL="457200" lvl="0" indent="-228600" algn="l">
              <a:spcBef>
                <a:spcPts val="360"/>
              </a:spcBef>
              <a:spcAft>
                <a:spcPts val="0"/>
              </a:spcAft>
              <a:buClr>
                <a:schemeClr val="dk2"/>
              </a:buClr>
              <a:buSzPts val="1800"/>
              <a:buNone/>
              <a:defRPr/>
            </a:lvl1pPr>
            <a:lvl2pPr marL="914400" lvl="1" indent="-228600" algn="l">
              <a:spcBef>
                <a:spcPts val="360"/>
              </a:spcBef>
              <a:spcAft>
                <a:spcPts val="0"/>
              </a:spcAft>
              <a:buClr>
                <a:srgbClr val="312D2A"/>
              </a:buClr>
              <a:buSzPts val="1800"/>
              <a:buNone/>
              <a:defRPr/>
            </a:lvl2pPr>
            <a:lvl3pPr marL="1371600" lvl="2" indent="-228600" algn="l">
              <a:spcBef>
                <a:spcPts val="360"/>
              </a:spcBef>
              <a:spcAft>
                <a:spcPts val="0"/>
              </a:spcAft>
              <a:buClr>
                <a:srgbClr val="312D2A"/>
              </a:buClr>
              <a:buSzPts val="1800"/>
              <a:buNone/>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432000" y="4438650"/>
            <a:ext cx="8253150" cy="279400"/>
          </a:xfrm>
          <a:prstGeom prst="rect">
            <a:avLst/>
          </a:prstGeom>
          <a:noFill/>
          <a:ln>
            <a:noFill/>
          </a:ln>
        </p:spPr>
        <p:txBody>
          <a:bodyPr spcFirstLastPara="1" wrap="square" lIns="0" tIns="0" rIns="0" bIns="0" anchor="t" anchorCtr="0">
            <a:normAutofit/>
          </a:bodyPr>
          <a:lstStyle>
            <a:lvl1pPr marL="457200" lvl="0" indent="-228600" algn="l">
              <a:spcBef>
                <a:spcPts val="160"/>
              </a:spcBef>
              <a:spcAft>
                <a:spcPts val="0"/>
              </a:spcAft>
              <a:buClr>
                <a:srgbClr val="312D2A"/>
              </a:buClr>
              <a:buSzPts val="800"/>
              <a:buNone/>
              <a:defRPr sz="800" b="0" cap="none">
                <a:solidFill>
                  <a:srgbClr val="312D2A"/>
                </a:solidFill>
              </a:defRPr>
            </a:lvl1pPr>
            <a:lvl2pPr marL="914400" lvl="1" indent="-228600" algn="l">
              <a:spcBef>
                <a:spcPts val="360"/>
              </a:spcBef>
              <a:spcAft>
                <a:spcPts val="0"/>
              </a:spcAft>
              <a:buClr>
                <a:srgbClr val="312D2A"/>
              </a:buClr>
              <a:buSzPts val="1800"/>
              <a:buNone/>
              <a:defRPr/>
            </a:lvl2pPr>
            <a:lvl3pPr marL="1371600" lvl="2" indent="-228600" algn="l">
              <a:spcBef>
                <a:spcPts val="360"/>
              </a:spcBef>
              <a:spcAft>
                <a:spcPts val="0"/>
              </a:spcAft>
              <a:buClr>
                <a:srgbClr val="312D2A"/>
              </a:buClr>
              <a:buSzPts val="1800"/>
              <a:buNone/>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32000" y="360000"/>
            <a:ext cx="8254800" cy="5671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D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432000" y="1066800"/>
            <a:ext cx="2920800" cy="3314700"/>
          </a:xfrm>
          <a:prstGeom prst="rect">
            <a:avLst/>
          </a:prstGeom>
          <a:noFill/>
          <a:ln>
            <a:noFill/>
          </a:ln>
        </p:spPr>
        <p:txBody>
          <a:bodyPr spcFirstLastPara="1" wrap="square" lIns="0" tIns="0" rIns="0" bIns="0" anchor="t" anchorCtr="0">
            <a:normAutofit/>
          </a:bodyPr>
          <a:lstStyle>
            <a:lvl1pPr marL="457200" lvl="0" indent="-228600" algn="l">
              <a:spcBef>
                <a:spcPts val="360"/>
              </a:spcBef>
              <a:spcAft>
                <a:spcPts val="0"/>
              </a:spcAft>
              <a:buClr>
                <a:schemeClr val="dk2"/>
              </a:buClr>
              <a:buSzPts val="1800"/>
              <a:buNone/>
              <a:defRPr/>
            </a:lvl1pPr>
            <a:lvl2pPr marL="914400" lvl="1" indent="-228600" algn="l">
              <a:spcBef>
                <a:spcPts val="360"/>
              </a:spcBef>
              <a:spcAft>
                <a:spcPts val="0"/>
              </a:spcAft>
              <a:buClr>
                <a:srgbClr val="312D2A"/>
              </a:buClr>
              <a:buSzPts val="1800"/>
              <a:buNone/>
              <a:defRPr/>
            </a:lvl2pPr>
            <a:lvl3pPr marL="1371600" lvl="2" indent="-228600" algn="l">
              <a:spcBef>
                <a:spcPts val="360"/>
              </a:spcBef>
              <a:spcAft>
                <a:spcPts val="0"/>
              </a:spcAft>
              <a:buClr>
                <a:srgbClr val="312D2A"/>
              </a:buClr>
              <a:buSzPts val="1800"/>
              <a:buNone/>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6"/>
          <p:cNvSpPr>
            <a:spLocks noGrp="1"/>
          </p:cNvSpPr>
          <p:nvPr>
            <p:ph type="pic" idx="2"/>
          </p:nvPr>
        </p:nvSpPr>
        <p:spPr>
          <a:xfrm>
            <a:off x="3479800" y="1066800"/>
            <a:ext cx="5205413" cy="3314700"/>
          </a:xfrm>
          <a:prstGeom prst="rect">
            <a:avLst/>
          </a:prstGeom>
          <a:noFill/>
          <a:ln>
            <a:noFill/>
          </a:ln>
        </p:spPr>
        <p:txBody>
          <a:bodyPr spcFirstLastPara="1" wrap="square" lIns="0" tIns="0" rIns="0" bIns="0" anchor="t" anchorCtr="0">
            <a:noAutofit/>
          </a:bodyPr>
          <a:lstStyle>
            <a:lvl1pPr marR="0" lvl="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spcBef>
                <a:spcPts val="300"/>
              </a:spcBef>
              <a:spcAft>
                <a:spcPts val="0"/>
              </a:spcAft>
              <a:buClr>
                <a:srgbClr val="312D2A"/>
              </a:buClr>
              <a:buSzPts val="1500"/>
              <a:buFont typeface="Arial"/>
              <a:buNone/>
              <a:defRPr sz="1500" b="1" i="0" u="none" strike="noStrike" cap="none">
                <a:solidFill>
                  <a:srgbClr val="312D2A"/>
                </a:solidFill>
                <a:latin typeface="arial"/>
                <a:ea typeface="arial"/>
                <a:cs typeface="arial"/>
                <a:sym typeface="arial"/>
              </a:defRPr>
            </a:lvl2pPr>
            <a:lvl3pPr marR="0" lvl="2" algn="l" rtl="0">
              <a:spcBef>
                <a:spcPts val="300"/>
              </a:spcBef>
              <a:spcAft>
                <a:spcPts val="0"/>
              </a:spcAft>
              <a:buClr>
                <a:srgbClr val="312D2A"/>
              </a:buClr>
              <a:buSzPts val="1500"/>
              <a:buFont typeface="Arial"/>
              <a:buNone/>
              <a:defRPr sz="1500" b="0" i="0" u="none" strike="noStrike" cap="none">
                <a:solidFill>
                  <a:srgbClr val="312D2A"/>
                </a:solidFill>
                <a:latin typeface="arial"/>
                <a:ea typeface="arial"/>
                <a:cs typeface="arial"/>
                <a:sym typeface="arial"/>
              </a:defRPr>
            </a:lvl3pPr>
            <a:lvl4pPr marR="0" lvl="3"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4pPr>
            <a:lvl5pPr marR="0" lvl="4"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title"/>
          </p:nvPr>
        </p:nvSpPr>
        <p:spPr>
          <a:xfrm>
            <a:off x="432000" y="360000"/>
            <a:ext cx="8254800" cy="5671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D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3"/>
          </p:nvPr>
        </p:nvSpPr>
        <p:spPr>
          <a:xfrm>
            <a:off x="432000" y="4438650"/>
            <a:ext cx="8253150" cy="279400"/>
          </a:xfrm>
          <a:prstGeom prst="rect">
            <a:avLst/>
          </a:prstGeom>
          <a:noFill/>
          <a:ln>
            <a:noFill/>
          </a:ln>
        </p:spPr>
        <p:txBody>
          <a:bodyPr spcFirstLastPara="1" wrap="square" lIns="0" tIns="0" rIns="0" bIns="0" anchor="t" anchorCtr="0">
            <a:normAutofit/>
          </a:bodyPr>
          <a:lstStyle>
            <a:lvl1pPr marL="457200" lvl="0" indent="-228600" algn="l">
              <a:spcBef>
                <a:spcPts val="160"/>
              </a:spcBef>
              <a:spcAft>
                <a:spcPts val="0"/>
              </a:spcAft>
              <a:buClr>
                <a:srgbClr val="312D2A"/>
              </a:buClr>
              <a:buSzPts val="800"/>
              <a:buNone/>
              <a:defRPr sz="800" b="0" cap="none">
                <a:solidFill>
                  <a:srgbClr val="312D2A"/>
                </a:solidFill>
              </a:defRPr>
            </a:lvl1pPr>
            <a:lvl2pPr marL="914400" lvl="1" indent="-228600" algn="l">
              <a:spcBef>
                <a:spcPts val="360"/>
              </a:spcBef>
              <a:spcAft>
                <a:spcPts val="0"/>
              </a:spcAft>
              <a:buClr>
                <a:srgbClr val="312D2A"/>
              </a:buClr>
              <a:buSzPts val="1800"/>
              <a:buNone/>
              <a:defRPr/>
            </a:lvl2pPr>
            <a:lvl3pPr marL="1371600" lvl="2" indent="-228600" algn="l">
              <a:spcBef>
                <a:spcPts val="360"/>
              </a:spcBef>
              <a:spcAft>
                <a:spcPts val="0"/>
              </a:spcAft>
              <a:buClr>
                <a:srgbClr val="312D2A"/>
              </a:buClr>
              <a:buSzPts val="1800"/>
              <a:buNone/>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6"/>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Slide Image">
  <p:cSld name="Full Slide Image">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432000" y="4438650"/>
            <a:ext cx="8253150" cy="279400"/>
          </a:xfrm>
          <a:prstGeom prst="rect">
            <a:avLst/>
          </a:prstGeom>
          <a:noFill/>
          <a:ln>
            <a:noFill/>
          </a:ln>
        </p:spPr>
        <p:txBody>
          <a:bodyPr spcFirstLastPara="1" wrap="square" lIns="0" tIns="0" rIns="0" bIns="0" anchor="t" anchorCtr="0">
            <a:normAutofit/>
          </a:bodyPr>
          <a:lstStyle>
            <a:lvl1pPr marL="457200" lvl="0" indent="-228600" algn="l">
              <a:spcBef>
                <a:spcPts val="160"/>
              </a:spcBef>
              <a:spcAft>
                <a:spcPts val="0"/>
              </a:spcAft>
              <a:buClr>
                <a:schemeClr val="lt1"/>
              </a:buClr>
              <a:buSzPts val="800"/>
              <a:buNone/>
              <a:defRPr sz="800" b="0" cap="none">
                <a:solidFill>
                  <a:schemeClr val="lt1"/>
                </a:solidFill>
              </a:defRPr>
            </a:lvl1pPr>
            <a:lvl2pPr marL="914400" lvl="1" indent="-228600" algn="l">
              <a:spcBef>
                <a:spcPts val="360"/>
              </a:spcBef>
              <a:spcAft>
                <a:spcPts val="0"/>
              </a:spcAft>
              <a:buClr>
                <a:srgbClr val="312D2A"/>
              </a:buClr>
              <a:buSzPts val="1800"/>
              <a:buNone/>
              <a:defRPr/>
            </a:lvl2pPr>
            <a:lvl3pPr marL="1371600" lvl="2" indent="-228600" algn="l">
              <a:spcBef>
                <a:spcPts val="360"/>
              </a:spcBef>
              <a:spcAft>
                <a:spcPts val="0"/>
              </a:spcAft>
              <a:buClr>
                <a:srgbClr val="312D2A"/>
              </a:buClr>
              <a:buSzPts val="1800"/>
              <a:buNone/>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
          <p:cNvSpPr>
            <a:spLocks noGrp="1"/>
          </p:cNvSpPr>
          <p:nvPr>
            <p:ph type="pic" idx="2"/>
          </p:nvPr>
        </p:nvSpPr>
        <p:spPr>
          <a:xfrm>
            <a:off x="0" y="0"/>
            <a:ext cx="9144000" cy="4718050"/>
          </a:xfrm>
          <a:prstGeom prst="rect">
            <a:avLst/>
          </a:prstGeom>
          <a:noFill/>
          <a:ln>
            <a:noFill/>
          </a:ln>
        </p:spPr>
        <p:txBody>
          <a:bodyPr spcFirstLastPara="1" wrap="square" lIns="0" tIns="0" rIns="0" bIns="0" anchor="t" anchorCtr="0">
            <a:noAutofit/>
          </a:bodyPr>
          <a:lstStyle>
            <a:lvl1pPr marR="0" lvl="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R="0" lvl="1" algn="l" rtl="0">
              <a:spcBef>
                <a:spcPts val="300"/>
              </a:spcBef>
              <a:spcAft>
                <a:spcPts val="0"/>
              </a:spcAft>
              <a:buClr>
                <a:srgbClr val="312D2A"/>
              </a:buClr>
              <a:buSzPts val="1500"/>
              <a:buFont typeface="Arial"/>
              <a:buNone/>
              <a:defRPr sz="1500" b="1" i="0" u="none" strike="noStrike" cap="none">
                <a:solidFill>
                  <a:srgbClr val="312D2A"/>
                </a:solidFill>
                <a:latin typeface="arial"/>
                <a:ea typeface="arial"/>
                <a:cs typeface="arial"/>
                <a:sym typeface="arial"/>
              </a:defRPr>
            </a:lvl2pPr>
            <a:lvl3pPr marR="0" lvl="2" algn="l" rtl="0">
              <a:spcBef>
                <a:spcPts val="300"/>
              </a:spcBef>
              <a:spcAft>
                <a:spcPts val="0"/>
              </a:spcAft>
              <a:buClr>
                <a:srgbClr val="312D2A"/>
              </a:buClr>
              <a:buSzPts val="1500"/>
              <a:buFont typeface="Arial"/>
              <a:buNone/>
              <a:defRPr sz="1500" b="0" i="0" u="none" strike="noStrike" cap="none">
                <a:solidFill>
                  <a:srgbClr val="312D2A"/>
                </a:solidFill>
                <a:latin typeface="arial"/>
                <a:ea typeface="arial"/>
                <a:cs typeface="arial"/>
                <a:sym typeface="arial"/>
              </a:defRPr>
            </a:lvl3pPr>
            <a:lvl4pPr marR="0" lvl="3"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4pPr>
            <a:lvl5pPr marR="0" lvl="4"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Out Quote">
  <p:cSld name="Pull Out Quote">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32000" y="565150"/>
            <a:ext cx="8254800" cy="36322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2"/>
              </a:buClr>
              <a:buSzPts val="3200"/>
              <a:buFont typeface="arial"/>
              <a:buNone/>
              <a:defRPr sz="32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ftr" idx="11"/>
          </p:nvPr>
        </p:nvSpPr>
        <p:spPr>
          <a:xfrm>
            <a:off x="5599050" y="4718051"/>
            <a:ext cx="3086100" cy="42545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46"/>
        <p:cNvGrpSpPr/>
        <p:nvPr/>
      </p:nvGrpSpPr>
      <p:grpSpPr>
        <a:xfrm>
          <a:off x="0" y="0"/>
          <a:ext cx="0" cy="0"/>
          <a:chOff x="0" y="0"/>
          <a:chExt cx="0" cy="0"/>
        </a:xfrm>
      </p:grpSpPr>
      <p:sp>
        <p:nvSpPr>
          <p:cNvPr id="47" name="Google Shape;47;p9"/>
          <p:cNvSpPr/>
          <p:nvPr/>
        </p:nvSpPr>
        <p:spPr>
          <a:xfrm>
            <a:off x="0" y="0"/>
            <a:ext cx="9144000" cy="4718050"/>
          </a:xfrm>
          <a:prstGeom prst="rect">
            <a:avLst/>
          </a:prstGeom>
          <a:solidFill>
            <a:srgbClr val="EEEEEE"/>
          </a:solidFill>
          <a:ln>
            <a:noFill/>
          </a:ln>
        </p:spPr>
        <p:txBody>
          <a:bodyPr spcFirstLastPara="1" wrap="square" lIns="0" tIns="0" rIns="0"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48" name="Google Shape;48;p9"/>
          <p:cNvPicPr preferRelativeResize="0"/>
          <p:nvPr/>
        </p:nvPicPr>
        <p:blipFill rotWithShape="1">
          <a:blip r:embed="rId2">
            <a:alphaModFix/>
          </a:blip>
          <a:srcRect/>
          <a:stretch/>
        </p:blipFill>
        <p:spPr>
          <a:xfrm>
            <a:off x="1921170" y="1767180"/>
            <a:ext cx="5301660" cy="1190040"/>
          </a:xfrm>
          <a:prstGeom prst="rect">
            <a:avLst/>
          </a:prstGeom>
          <a:noFill/>
          <a:ln>
            <a:noFill/>
          </a:ln>
        </p:spPr>
      </p:pic>
      <p:sp>
        <p:nvSpPr>
          <p:cNvPr id="49" name="Google Shape;49;p9"/>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718050"/>
            <a:ext cx="9144000" cy="425450"/>
          </a:xfrm>
          <a:prstGeom prst="rect">
            <a:avLst/>
          </a:prstGeom>
          <a:solidFill>
            <a:srgbClr val="312D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432000" y="360000"/>
            <a:ext cx="8254800" cy="56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312D2A"/>
              </a:buClr>
              <a:buSzPts val="3200"/>
              <a:buFont typeface="arial"/>
              <a:buNone/>
              <a:defRPr sz="3200" b="0" i="0" u="none" strike="noStrike" cap="none">
                <a:solidFill>
                  <a:srgbClr val="312D2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32000" y="1066800"/>
            <a:ext cx="8253150" cy="3314700"/>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rgbClr val="312D2A"/>
              </a:buClr>
              <a:buSzPts val="1500"/>
              <a:buFont typeface="Arial"/>
              <a:buNone/>
              <a:defRPr sz="1500" b="1" i="0" u="none" strike="noStrike" cap="none">
                <a:solidFill>
                  <a:srgbClr val="312D2A"/>
                </a:solidFill>
                <a:latin typeface="arial"/>
                <a:ea typeface="arial"/>
                <a:cs typeface="arial"/>
                <a:sym typeface="arial"/>
              </a:defRPr>
            </a:lvl2pPr>
            <a:lvl3pPr marL="1371600" marR="0" lvl="2" indent="-228600" algn="l" rtl="0">
              <a:spcBef>
                <a:spcPts val="300"/>
              </a:spcBef>
              <a:spcAft>
                <a:spcPts val="0"/>
              </a:spcAft>
              <a:buClr>
                <a:srgbClr val="312D2A"/>
              </a:buClr>
              <a:buSzPts val="1500"/>
              <a:buFont typeface="Arial"/>
              <a:buNone/>
              <a:defRPr sz="1500" b="0" i="0" u="none" strike="noStrike" cap="none">
                <a:solidFill>
                  <a:srgbClr val="312D2A"/>
                </a:solidFill>
                <a:latin typeface="arial"/>
                <a:ea typeface="arial"/>
                <a:cs typeface="arial"/>
                <a:sym typeface="arial"/>
              </a:defRPr>
            </a:lvl3pPr>
            <a:lvl4pPr marL="1828800" marR="0" lvl="3" indent="-323850"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4pPr>
            <a:lvl5pPr marL="2286000" marR="0" lvl="4" indent="-323850" algn="l" rtl="0">
              <a:spcBef>
                <a:spcPts val="300"/>
              </a:spcBef>
              <a:spcAft>
                <a:spcPts val="0"/>
              </a:spcAft>
              <a:buClr>
                <a:srgbClr val="E0003E"/>
              </a:buClr>
              <a:buSzPts val="1500"/>
              <a:buFont typeface="Arial"/>
              <a:buChar char="»"/>
              <a:defRPr sz="1500" b="0" i="0" u="none" strike="noStrike" cap="none">
                <a:solidFill>
                  <a:srgbClr val="312D2A"/>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 name="Google Shape;13;p1"/>
          <p:cNvPicPr preferRelativeResize="0"/>
          <p:nvPr/>
        </p:nvPicPr>
        <p:blipFill rotWithShape="1">
          <a:blip r:embed="rId10">
            <a:alphaModFix/>
          </a:blip>
          <a:srcRect/>
          <a:stretch/>
        </p:blipFill>
        <p:spPr>
          <a:xfrm>
            <a:off x="438663" y="4806714"/>
            <a:ext cx="592743" cy="233720"/>
          </a:xfrm>
          <a:prstGeom prst="rect">
            <a:avLst/>
          </a:prstGeom>
          <a:noFill/>
          <a:ln>
            <a:noFill/>
          </a:ln>
        </p:spPr>
      </p:pic>
      <p:sp>
        <p:nvSpPr>
          <p:cNvPr id="14" name="Google Shape;14;p1"/>
          <p:cNvSpPr txBox="1">
            <a:spLocks noGrp="1"/>
          </p:cNvSpPr>
          <p:nvPr>
            <p:ph type="ftr" idx="11"/>
          </p:nvPr>
        </p:nvSpPr>
        <p:spPr>
          <a:xfrm>
            <a:off x="5599050" y="4718051"/>
            <a:ext cx="3086100" cy="42545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800">
                <a:solidFill>
                  <a:srgbClr val="8F8F8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506894" y="2606086"/>
            <a:ext cx="3925906" cy="118486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12D2A"/>
              </a:buClr>
              <a:buSzPts val="3200"/>
              <a:buFont typeface="arial"/>
              <a:buNone/>
            </a:pPr>
            <a:r>
              <a:rPr lang="en-US" sz="1700" b="1" dirty="0">
                <a:solidFill>
                  <a:srgbClr val="000000"/>
                </a:solidFill>
                <a:latin typeface="Arial"/>
                <a:ea typeface="Arial"/>
                <a:cs typeface="Arial"/>
                <a:sym typeface="Arial"/>
              </a:rPr>
              <a:t>Climate Change 2022: Impacts, Adaptation and Vulnerability</a:t>
            </a:r>
            <a:br>
              <a:rPr lang="en-US" sz="1700" b="1" dirty="0">
                <a:solidFill>
                  <a:srgbClr val="000000"/>
                </a:solidFill>
                <a:latin typeface="Arial"/>
                <a:ea typeface="Arial"/>
                <a:cs typeface="Arial"/>
                <a:sym typeface="Arial"/>
              </a:rPr>
            </a:br>
            <a:endParaRPr sz="1700" b="1" dirty="0">
              <a:solidFill>
                <a:srgbClr val="000000"/>
              </a:solidFill>
              <a:latin typeface="Arial"/>
              <a:ea typeface="Arial"/>
              <a:cs typeface="Arial"/>
              <a:sym typeface="Arial"/>
            </a:endParaRPr>
          </a:p>
          <a:p>
            <a:pPr marL="0" lvl="0" indent="0" algn="l" rtl="0">
              <a:spcBef>
                <a:spcPts val="0"/>
              </a:spcBef>
              <a:spcAft>
                <a:spcPts val="0"/>
              </a:spcAft>
              <a:buClr>
                <a:srgbClr val="312D2A"/>
              </a:buClr>
              <a:buSzPts val="3200"/>
              <a:buFont typeface="arial"/>
              <a:buNone/>
            </a:pPr>
            <a:r>
              <a:rPr lang="en-US" sz="1400" dirty="0">
                <a:solidFill>
                  <a:srgbClr val="000000"/>
                </a:solidFill>
                <a:latin typeface="Arial"/>
                <a:ea typeface="Arial"/>
                <a:cs typeface="Arial"/>
                <a:sym typeface="Arial"/>
              </a:rPr>
              <a:t>Working Group II contribution to the IPCC’s Sixth Assessment Report)</a:t>
            </a:r>
            <a:endParaRPr sz="1300" dirty="0">
              <a:solidFill>
                <a:srgbClr val="000000"/>
              </a:solidFill>
              <a:latin typeface="Arial"/>
              <a:ea typeface="Arial"/>
              <a:cs typeface="Arial"/>
              <a:sym typeface="Arial"/>
            </a:endParaRPr>
          </a:p>
        </p:txBody>
      </p:sp>
      <p:sp>
        <p:nvSpPr>
          <p:cNvPr id="55" name="Google Shape;55;p10"/>
          <p:cNvSpPr txBox="1">
            <a:spLocks noGrp="1"/>
          </p:cNvSpPr>
          <p:nvPr>
            <p:ph type="body" idx="1"/>
          </p:nvPr>
        </p:nvSpPr>
        <p:spPr>
          <a:xfrm>
            <a:off x="4506894" y="3905249"/>
            <a:ext cx="3354387" cy="7239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2"/>
              </a:buClr>
              <a:buSzPts val="2000"/>
              <a:buNone/>
            </a:pPr>
            <a:r>
              <a:rPr lang="en-US" sz="1800"/>
              <a:t>Professor Lesley Hughes</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16" name="Google Shape;116;p19"/>
          <p:cNvSpPr txBox="1">
            <a:spLocks noGrp="1"/>
          </p:cNvSpPr>
          <p:nvPr>
            <p:ph type="title"/>
          </p:nvPr>
        </p:nvSpPr>
        <p:spPr>
          <a:xfrm>
            <a:off x="127591" y="148625"/>
            <a:ext cx="8920715"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2800" b="1" dirty="0"/>
              <a:t>Climate change is affecting our health and security</a:t>
            </a:r>
            <a:endParaRPr sz="2700" b="1" dirty="0"/>
          </a:p>
        </p:txBody>
      </p:sp>
      <p:sp>
        <p:nvSpPr>
          <p:cNvPr id="117" name="Google Shape;117;p19"/>
          <p:cNvSpPr txBox="1">
            <a:spLocks noGrp="1"/>
          </p:cNvSpPr>
          <p:nvPr>
            <p:ph type="body" idx="1"/>
          </p:nvPr>
        </p:nvSpPr>
        <p:spPr>
          <a:xfrm>
            <a:off x="431850" y="1948450"/>
            <a:ext cx="8253300" cy="2769600"/>
          </a:xfrm>
          <a:prstGeom prst="rect">
            <a:avLst/>
          </a:prstGeom>
          <a:noFill/>
          <a:ln>
            <a:noFill/>
          </a:ln>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b="0" dirty="0"/>
              <a:t>Mental health challenges, nutrition, vector-borne diseases, heat stress, and respiratory distress through increased exposure to bushfire smoke</a:t>
            </a:r>
            <a:endParaRPr sz="1900" b="0" dirty="0"/>
          </a:p>
          <a:p>
            <a:pPr marL="457200" lvl="0" indent="-349250" algn="l" rtl="0">
              <a:lnSpc>
                <a:spcPct val="115000"/>
              </a:lnSpc>
              <a:spcBef>
                <a:spcPts val="0"/>
              </a:spcBef>
              <a:spcAft>
                <a:spcPts val="0"/>
              </a:spcAft>
              <a:buSzPts val="1900"/>
              <a:buChar char="●"/>
            </a:pPr>
            <a:r>
              <a:rPr lang="en-US" sz="1900" b="0" dirty="0"/>
              <a:t>Increased drought, heat, flooding and fire, result in cascading impacts upon food and water resources, health, and supply chains</a:t>
            </a:r>
            <a:endParaRPr sz="19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23" name="Google Shape;123;p20"/>
          <p:cNvSpPr txBox="1">
            <a:spLocks noGrp="1"/>
          </p:cNvSpPr>
          <p:nvPr>
            <p:ph type="title"/>
          </p:nvPr>
        </p:nvSpPr>
        <p:spPr>
          <a:xfrm>
            <a:off x="431850" y="-297943"/>
            <a:ext cx="83241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2800" b="1" dirty="0"/>
              <a:t>Climate change is exacerbating inequality</a:t>
            </a:r>
            <a:endParaRPr sz="2800" b="1" dirty="0"/>
          </a:p>
        </p:txBody>
      </p:sp>
      <p:sp>
        <p:nvSpPr>
          <p:cNvPr id="124" name="Google Shape;124;p20"/>
          <p:cNvSpPr txBox="1">
            <a:spLocks noGrp="1"/>
          </p:cNvSpPr>
          <p:nvPr>
            <p:ph type="body" idx="1"/>
          </p:nvPr>
        </p:nvSpPr>
        <p:spPr>
          <a:xfrm>
            <a:off x="431850" y="1813560"/>
            <a:ext cx="8253300" cy="2769600"/>
          </a:xfrm>
          <a:prstGeom prst="rect">
            <a:avLst/>
          </a:prstGeom>
          <a:noFill/>
          <a:ln>
            <a:noFill/>
          </a:ln>
        </p:spPr>
        <p:txBody>
          <a:bodyPr spcFirstLastPara="1" wrap="square" lIns="0" tIns="0" rIns="0" bIns="0" anchor="t" anchorCtr="0">
            <a:normAutofit/>
          </a:bodyPr>
          <a:lstStyle/>
          <a:p>
            <a:pPr lvl="0" indent="-349250">
              <a:lnSpc>
                <a:spcPct val="115000"/>
              </a:lnSpc>
              <a:spcBef>
                <a:spcPts val="0"/>
              </a:spcBef>
              <a:buSzPts val="1900"/>
              <a:buChar char="●"/>
            </a:pPr>
            <a:r>
              <a:rPr lang="en-US" sz="1900" b="0" dirty="0"/>
              <a:t>Indigenous vs non-indigenous</a:t>
            </a:r>
          </a:p>
          <a:p>
            <a:pPr lvl="0" indent="-349250">
              <a:lnSpc>
                <a:spcPct val="115000"/>
              </a:lnSpc>
              <a:spcBef>
                <a:spcPts val="0"/>
              </a:spcBef>
              <a:buSzPts val="1900"/>
              <a:buChar char="●"/>
            </a:pPr>
            <a:r>
              <a:rPr lang="en-US" sz="1900" b="0" dirty="0"/>
              <a:t>Urban vs rural</a:t>
            </a:r>
          </a:p>
          <a:p>
            <a:pPr lvl="0" indent="-349250">
              <a:lnSpc>
                <a:spcPct val="115000"/>
              </a:lnSpc>
              <a:spcBef>
                <a:spcPts val="0"/>
              </a:spcBef>
              <a:buSzPts val="1900"/>
              <a:buChar char="●"/>
            </a:pPr>
            <a:r>
              <a:rPr lang="en-US" sz="1900" b="0" dirty="0"/>
              <a:t>Between generations</a:t>
            </a:r>
          </a:p>
          <a:p>
            <a:pPr lvl="1" indent="-349250">
              <a:lnSpc>
                <a:spcPct val="115000"/>
              </a:lnSpc>
              <a:spcBef>
                <a:spcPts val="0"/>
              </a:spcBef>
              <a:buSzPts val="1900"/>
              <a:buChar char="●"/>
            </a:pPr>
            <a:endParaRPr lang="en-US" sz="1900" b="0" dirty="0">
              <a:solidFill>
                <a:schemeClr val="bg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37" name="Google Shape;137;p22"/>
          <p:cNvSpPr txBox="1">
            <a:spLocks noGrp="1"/>
          </p:cNvSpPr>
          <p:nvPr>
            <p:ph type="title"/>
          </p:nvPr>
        </p:nvSpPr>
        <p:spPr>
          <a:xfrm>
            <a:off x="432000" y="148625"/>
            <a:ext cx="83241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2800" b="1" dirty="0"/>
              <a:t>There is still so much we can and must fight for</a:t>
            </a:r>
            <a:endParaRPr sz="2800" b="1" dirty="0"/>
          </a:p>
        </p:txBody>
      </p:sp>
      <p:sp>
        <p:nvSpPr>
          <p:cNvPr id="138" name="Google Shape;138;p22"/>
          <p:cNvSpPr txBox="1">
            <a:spLocks noGrp="1"/>
          </p:cNvSpPr>
          <p:nvPr>
            <p:ph type="body" idx="1"/>
          </p:nvPr>
        </p:nvSpPr>
        <p:spPr>
          <a:xfrm>
            <a:off x="431850" y="1948450"/>
            <a:ext cx="8253300" cy="2769600"/>
          </a:xfrm>
          <a:prstGeom prst="rect">
            <a:avLst/>
          </a:prstGeom>
          <a:noFill/>
          <a:ln>
            <a:noFill/>
          </a:ln>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b="0" dirty="0"/>
              <a:t>Our future depends on far stronger action this decade. </a:t>
            </a:r>
            <a:endParaRPr sz="1900" b="0" dirty="0"/>
          </a:p>
          <a:p>
            <a:pPr marL="457200" lvl="0" indent="-349250" algn="l" rtl="0">
              <a:lnSpc>
                <a:spcPct val="115000"/>
              </a:lnSpc>
              <a:spcBef>
                <a:spcPts val="0"/>
              </a:spcBef>
              <a:spcAft>
                <a:spcPts val="0"/>
              </a:spcAft>
              <a:buSzPts val="1900"/>
              <a:buChar char="●"/>
            </a:pPr>
            <a:r>
              <a:rPr lang="en-US" sz="1900" b="0" dirty="0"/>
              <a:t>Near-term actions limiting warming to close to 1.5°C would substantially reduce projected losses and damages</a:t>
            </a:r>
            <a:endParaRPr sz="1900" b="0" dirty="0"/>
          </a:p>
          <a:p>
            <a:pPr marL="914400" lvl="1" indent="-349250" algn="l" rtl="0">
              <a:lnSpc>
                <a:spcPct val="115000"/>
              </a:lnSpc>
              <a:spcBef>
                <a:spcPts val="0"/>
              </a:spcBef>
              <a:spcAft>
                <a:spcPts val="0"/>
              </a:spcAft>
              <a:buSzPts val="1900"/>
              <a:buChar char="○"/>
            </a:pPr>
            <a:r>
              <a:rPr lang="en-US" sz="1900" b="0" dirty="0"/>
              <a:t>But cannot eliminate them all</a:t>
            </a:r>
            <a:endParaRPr sz="19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32000" y="360000"/>
            <a:ext cx="8254800" cy="56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600" b="1" dirty="0"/>
              <a:t>Some key points from the Australasia chapter</a:t>
            </a:r>
            <a:endParaRPr sz="2600" b="1" dirty="0"/>
          </a:p>
          <a:p>
            <a:pPr marL="0" lvl="0" indent="0" algn="l" rtl="0">
              <a:spcBef>
                <a:spcPts val="0"/>
              </a:spcBef>
              <a:spcAft>
                <a:spcPts val="0"/>
              </a:spcAft>
              <a:buNone/>
            </a:pPr>
            <a:endParaRPr sz="2700" dirty="0"/>
          </a:p>
          <a:p>
            <a:pPr marL="0" lvl="0" indent="0" algn="l" rtl="0">
              <a:spcBef>
                <a:spcPts val="0"/>
              </a:spcBef>
              <a:spcAft>
                <a:spcPts val="0"/>
              </a:spcAft>
              <a:buClr>
                <a:srgbClr val="312D2A"/>
              </a:buClr>
              <a:buSzPts val="3200"/>
              <a:buFont typeface="arial"/>
              <a:buNone/>
            </a:pPr>
            <a:endParaRPr sz="2700" dirty="0"/>
          </a:p>
        </p:txBody>
      </p:sp>
      <p:sp>
        <p:nvSpPr>
          <p:cNvPr id="144" name="Google Shape;144;p23"/>
          <p:cNvSpPr txBox="1">
            <a:spLocks noGrp="1"/>
          </p:cNvSpPr>
          <p:nvPr>
            <p:ph type="body" idx="1"/>
          </p:nvPr>
        </p:nvSpPr>
        <p:spPr>
          <a:xfrm>
            <a:off x="432000" y="789901"/>
            <a:ext cx="8253000" cy="3647853"/>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endParaRPr sz="1900" dirty="0"/>
          </a:p>
          <a:p>
            <a:pPr marL="0" lvl="0" indent="0" algn="l" rtl="0">
              <a:lnSpc>
                <a:spcPct val="115000"/>
              </a:lnSpc>
              <a:spcBef>
                <a:spcPts val="0"/>
              </a:spcBef>
              <a:spcAft>
                <a:spcPts val="0"/>
              </a:spcAft>
              <a:buNone/>
            </a:pPr>
            <a:r>
              <a:rPr lang="en-US" sz="1900" dirty="0">
                <a:solidFill>
                  <a:schemeClr val="dk1"/>
                </a:solidFill>
              </a:rPr>
              <a:t>Climate change is here and now</a:t>
            </a:r>
          </a:p>
          <a:p>
            <a:pPr marL="0" lvl="0" indent="0" algn="l" rtl="0">
              <a:lnSpc>
                <a:spcPct val="115000"/>
              </a:lnSpc>
              <a:spcBef>
                <a:spcPts val="0"/>
              </a:spcBef>
              <a:spcAft>
                <a:spcPts val="0"/>
              </a:spcAft>
              <a:buNone/>
            </a:pPr>
            <a:endParaRPr sz="1900" dirty="0">
              <a:solidFill>
                <a:schemeClr val="dk1"/>
              </a:solidFill>
            </a:endParaRPr>
          </a:p>
          <a:p>
            <a:pPr marL="457200" lvl="0" indent="-349250" algn="l" rtl="0">
              <a:lnSpc>
                <a:spcPct val="115000"/>
              </a:lnSpc>
              <a:spcBef>
                <a:spcPts val="0"/>
              </a:spcBef>
              <a:spcAft>
                <a:spcPts val="0"/>
              </a:spcAft>
              <a:buClr>
                <a:schemeClr val="dk2"/>
              </a:buClr>
              <a:buSzPts val="1900"/>
              <a:buChar char="●"/>
            </a:pPr>
            <a:r>
              <a:rPr lang="en-US" sz="1900" b="0" dirty="0"/>
              <a:t>M</a:t>
            </a:r>
            <a:r>
              <a:rPr lang="en-US" sz="1900" b="0" dirty="0">
                <a:solidFill>
                  <a:schemeClr val="dk2"/>
                </a:solidFill>
              </a:rPr>
              <a:t>ore hot </a:t>
            </a:r>
            <a:r>
              <a:rPr lang="en-US" sz="1900" b="0" dirty="0"/>
              <a:t>days, heatwaves</a:t>
            </a:r>
            <a:r>
              <a:rPr lang="en-US" sz="1900" b="0" dirty="0">
                <a:solidFill>
                  <a:schemeClr val="dk2"/>
                </a:solidFill>
              </a:rPr>
              <a:t>, less snow, more rain in the North, less rain during cool seasons in SW and SE, more extreme fire weather in SE</a:t>
            </a:r>
            <a:endParaRPr sz="1900" b="0" dirty="0">
              <a:solidFill>
                <a:schemeClr val="dk2"/>
              </a:solidFill>
            </a:endParaRPr>
          </a:p>
          <a:p>
            <a:pPr marL="0" lvl="0" indent="0" algn="l" rtl="0">
              <a:lnSpc>
                <a:spcPct val="115000"/>
              </a:lnSpc>
              <a:spcBef>
                <a:spcPts val="0"/>
              </a:spcBef>
              <a:spcAft>
                <a:spcPts val="0"/>
              </a:spcAft>
              <a:buNone/>
            </a:pPr>
            <a:endParaRPr sz="1900" dirty="0">
              <a:solidFill>
                <a:schemeClr val="dk1"/>
              </a:solidFill>
            </a:endParaRPr>
          </a:p>
        </p:txBody>
      </p:sp>
      <p:sp>
        <p:nvSpPr>
          <p:cNvPr id="145" name="Google Shape;145;p23"/>
          <p:cNvSpPr txBox="1">
            <a:spLocks noGrp="1"/>
          </p:cNvSpPr>
          <p:nvPr>
            <p:ph type="body" idx="2"/>
          </p:nvPr>
        </p:nvSpPr>
        <p:spPr>
          <a:xfrm>
            <a:off x="432000" y="4438650"/>
            <a:ext cx="8253000" cy="279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312D2A"/>
              </a:buClr>
              <a:buSzPts val="800"/>
              <a:buNone/>
            </a:pPr>
            <a:endParaRPr/>
          </a:p>
        </p:txBody>
      </p:sp>
      <p:sp>
        <p:nvSpPr>
          <p:cNvPr id="146" name="Google Shape;146;p23"/>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16" name="Google Shape;116;p19"/>
          <p:cNvSpPr txBox="1">
            <a:spLocks noGrp="1"/>
          </p:cNvSpPr>
          <p:nvPr>
            <p:ph type="title"/>
          </p:nvPr>
        </p:nvSpPr>
        <p:spPr>
          <a:xfrm>
            <a:off x="308345" y="-372370"/>
            <a:ext cx="8920715"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2800" b="1" dirty="0"/>
              <a:t>Some stats:</a:t>
            </a:r>
            <a:endParaRPr sz="2700" b="1" dirty="0"/>
          </a:p>
        </p:txBody>
      </p:sp>
      <p:sp>
        <p:nvSpPr>
          <p:cNvPr id="117" name="Google Shape;117;p19"/>
          <p:cNvSpPr txBox="1">
            <a:spLocks noGrp="1"/>
          </p:cNvSpPr>
          <p:nvPr>
            <p:ph type="body" idx="1"/>
          </p:nvPr>
        </p:nvSpPr>
        <p:spPr>
          <a:xfrm>
            <a:off x="308345" y="1299864"/>
            <a:ext cx="8253300" cy="2769600"/>
          </a:xfrm>
          <a:prstGeom prst="rect">
            <a:avLst/>
          </a:prstGeom>
          <a:noFill/>
          <a:ln>
            <a:noFill/>
          </a:ln>
        </p:spPr>
        <p:txBody>
          <a:bodyPr spcFirstLastPara="1" wrap="square" lIns="0" tIns="0" rIns="0" bIns="0" anchor="t" anchorCtr="0">
            <a:normAutofit lnSpcReduction="10000"/>
          </a:bodyPr>
          <a:lstStyle/>
          <a:p>
            <a:pPr marL="457200" lvl="0" indent="-349250" algn="l" rtl="0">
              <a:lnSpc>
                <a:spcPct val="115000"/>
              </a:lnSpc>
              <a:spcBef>
                <a:spcPts val="0"/>
              </a:spcBef>
              <a:spcAft>
                <a:spcPts val="0"/>
              </a:spcAft>
              <a:buSzPts val="1900"/>
              <a:buChar char="●"/>
            </a:pPr>
            <a:r>
              <a:rPr lang="en-US" sz="1900" b="0" dirty="0"/>
              <a:t>1987-2016: natural disasters caused an estimated 971 deaths and 4,370 injuries, 120 people made homeless, 9 million affected</a:t>
            </a:r>
          </a:p>
          <a:p>
            <a:pPr marL="457200" lvl="0" indent="-349250" algn="l" rtl="0">
              <a:lnSpc>
                <a:spcPct val="115000"/>
              </a:lnSpc>
              <a:spcBef>
                <a:spcPts val="0"/>
              </a:spcBef>
              <a:spcAft>
                <a:spcPts val="0"/>
              </a:spcAft>
              <a:buSzPts val="1900"/>
              <a:buChar char="●"/>
            </a:pPr>
            <a:r>
              <a:rPr lang="en-US" sz="1900" b="0" dirty="0"/>
              <a:t>&gt;50% of these deaths &amp; injuries came from heatwaves in cities and 22% from fires</a:t>
            </a:r>
          </a:p>
          <a:p>
            <a:pPr marL="457200" lvl="0" indent="-349250" algn="l" rtl="0">
              <a:lnSpc>
                <a:spcPct val="115000"/>
              </a:lnSpc>
              <a:spcBef>
                <a:spcPts val="0"/>
              </a:spcBef>
              <a:spcAft>
                <a:spcPts val="0"/>
              </a:spcAft>
              <a:buSzPts val="1900"/>
              <a:buChar char="●"/>
            </a:pPr>
            <a:r>
              <a:rPr lang="en-US" sz="1900" b="0" dirty="0"/>
              <a:t>2007-2016, natural disasters costs averaged A$18.2 billion p.a. with largest contributions from floods (A$8.8 billion), followed by cyclones (A$3.1 billion), hail (A$2.9 billion). Storms (A$2.3 billion) and fires (A$1.1 billion)</a:t>
            </a:r>
          </a:p>
          <a:p>
            <a:pPr marL="457200" lvl="0" indent="-349250" algn="l" rtl="0">
              <a:lnSpc>
                <a:spcPct val="115000"/>
              </a:lnSpc>
              <a:spcBef>
                <a:spcPts val="0"/>
              </a:spcBef>
              <a:spcAft>
                <a:spcPts val="0"/>
              </a:spcAft>
              <a:buSzPts val="1900"/>
              <a:buChar char="●"/>
            </a:pPr>
            <a:r>
              <a:rPr lang="en-US" sz="1900" b="0" dirty="0"/>
              <a:t>Bushfires in 2019-20 cost over A$8 billion</a:t>
            </a:r>
          </a:p>
          <a:p>
            <a:pPr marL="457200" lvl="0" indent="-349250" algn="l" rtl="0">
              <a:lnSpc>
                <a:spcPct val="115000"/>
              </a:lnSpc>
              <a:spcBef>
                <a:spcPts val="0"/>
              </a:spcBef>
              <a:spcAft>
                <a:spcPts val="0"/>
              </a:spcAft>
              <a:buSzPts val="1900"/>
              <a:buChar char="●"/>
            </a:pPr>
            <a:endParaRPr lang="en-US" sz="1900" b="0" dirty="0"/>
          </a:p>
          <a:p>
            <a:pPr marL="457200" lvl="0" indent="-349250" algn="l" rtl="0">
              <a:lnSpc>
                <a:spcPct val="115000"/>
              </a:lnSpc>
              <a:spcBef>
                <a:spcPts val="0"/>
              </a:spcBef>
              <a:spcAft>
                <a:spcPts val="0"/>
              </a:spcAft>
              <a:buSzPts val="1900"/>
              <a:buChar char="●"/>
            </a:pPr>
            <a:endParaRPr lang="en-US" sz="1900" b="0" dirty="0"/>
          </a:p>
          <a:p>
            <a:pPr marL="457200" lvl="0" indent="-349250" algn="l" rtl="0">
              <a:lnSpc>
                <a:spcPct val="115000"/>
              </a:lnSpc>
              <a:spcBef>
                <a:spcPts val="0"/>
              </a:spcBef>
              <a:spcAft>
                <a:spcPts val="0"/>
              </a:spcAft>
              <a:buSzPts val="1900"/>
              <a:buChar char="●"/>
            </a:pPr>
            <a:endParaRPr sz="1900" b="0" dirty="0"/>
          </a:p>
        </p:txBody>
      </p:sp>
    </p:spTree>
    <p:extLst>
      <p:ext uri="{BB962C8B-B14F-4D97-AF65-F5344CB8AC3E}">
        <p14:creationId xmlns:p14="http://schemas.microsoft.com/office/powerpoint/2010/main" val="35310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BEA7-447E-9947-AC23-3ECCD652201A}"/>
              </a:ext>
            </a:extLst>
          </p:cNvPr>
          <p:cNvSpPr>
            <a:spLocks noGrp="1"/>
          </p:cNvSpPr>
          <p:nvPr>
            <p:ph type="title"/>
          </p:nvPr>
        </p:nvSpPr>
        <p:spPr>
          <a:xfrm>
            <a:off x="283144" y="-215380"/>
            <a:ext cx="7829498" cy="1184863"/>
          </a:xfrm>
        </p:spPr>
        <p:txBody>
          <a:bodyPr/>
          <a:lstStyle/>
          <a:p>
            <a:r>
              <a:rPr lang="en-US" b="1" dirty="0"/>
              <a:t>Many ecosystems at the precipice </a:t>
            </a:r>
          </a:p>
        </p:txBody>
      </p:sp>
      <p:pic>
        <p:nvPicPr>
          <p:cNvPr id="5" name="Google Shape;83;p14">
            <a:extLst>
              <a:ext uri="{FF2B5EF4-FFF2-40B4-BE49-F238E27FC236}">
                <a16:creationId xmlns:a16="http://schemas.microsoft.com/office/drawing/2014/main" id="{790362D2-3136-5444-B5AD-D211610526BD}"/>
              </a:ext>
            </a:extLst>
          </p:cNvPr>
          <p:cNvPicPr preferRelativeResize="0"/>
          <p:nvPr/>
        </p:nvPicPr>
        <p:blipFill>
          <a:blip r:embed="rId2">
            <a:alphaModFix/>
          </a:blip>
          <a:stretch>
            <a:fillRect/>
          </a:stretch>
        </p:blipFill>
        <p:spPr>
          <a:xfrm>
            <a:off x="1667249" y="1235147"/>
            <a:ext cx="5809501" cy="3124201"/>
          </a:xfrm>
          <a:prstGeom prst="rect">
            <a:avLst/>
          </a:prstGeom>
          <a:noFill/>
          <a:ln>
            <a:noFill/>
          </a:ln>
        </p:spPr>
      </p:pic>
    </p:spTree>
    <p:extLst>
      <p:ext uri="{BB962C8B-B14F-4D97-AF65-F5344CB8AC3E}">
        <p14:creationId xmlns:p14="http://schemas.microsoft.com/office/powerpoint/2010/main" val="92484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85E9F687-EE26-034F-BE42-4017E5210562}"/>
              </a:ext>
            </a:extLst>
          </p:cNvPr>
          <p:cNvPicPr>
            <a:picLocks noChangeAspect="1"/>
          </p:cNvPicPr>
          <p:nvPr/>
        </p:nvPicPr>
        <p:blipFill>
          <a:blip r:embed="rId2"/>
          <a:stretch>
            <a:fillRect/>
          </a:stretch>
        </p:blipFill>
        <p:spPr>
          <a:xfrm>
            <a:off x="1771650" y="221807"/>
            <a:ext cx="5600700" cy="3594100"/>
          </a:xfrm>
          <a:prstGeom prst="rect">
            <a:avLst/>
          </a:prstGeom>
        </p:spPr>
      </p:pic>
      <p:sp>
        <p:nvSpPr>
          <p:cNvPr id="6" name="Rectangle 5">
            <a:extLst>
              <a:ext uri="{FF2B5EF4-FFF2-40B4-BE49-F238E27FC236}">
                <a16:creationId xmlns:a16="http://schemas.microsoft.com/office/drawing/2014/main" id="{DA3D38D7-C3B2-724A-B7E0-95BF3428BEF8}"/>
              </a:ext>
            </a:extLst>
          </p:cNvPr>
          <p:cNvSpPr/>
          <p:nvPr/>
        </p:nvSpPr>
        <p:spPr>
          <a:xfrm>
            <a:off x="1771650" y="3903628"/>
            <a:ext cx="5600700" cy="738664"/>
          </a:xfrm>
          <a:prstGeom prst="rect">
            <a:avLst/>
          </a:prstGeom>
        </p:spPr>
        <p:txBody>
          <a:bodyPr wrap="square">
            <a:spAutoFit/>
          </a:bodyPr>
          <a:lstStyle/>
          <a:p>
            <a:r>
              <a:rPr lang="en-AU" dirty="0"/>
              <a:t>Variation in the severity of mass-bleaching episodes recorded on Australia’s Great Barrier Reef over the last four decades (1980–2020).</a:t>
            </a:r>
            <a:endParaRPr lang="en-US" dirty="0"/>
          </a:p>
        </p:txBody>
      </p:sp>
    </p:spTree>
    <p:extLst>
      <p:ext uri="{BB962C8B-B14F-4D97-AF65-F5344CB8AC3E}">
        <p14:creationId xmlns:p14="http://schemas.microsoft.com/office/powerpoint/2010/main" val="9852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sky, mountain&#10;&#10;Description automatically generated">
            <a:extLst>
              <a:ext uri="{FF2B5EF4-FFF2-40B4-BE49-F238E27FC236}">
                <a16:creationId xmlns:a16="http://schemas.microsoft.com/office/drawing/2014/main" id="{1651EB88-E896-6642-AFE6-2D4D53107BB1}"/>
              </a:ext>
            </a:extLst>
          </p:cNvPr>
          <p:cNvPicPr>
            <a:picLocks noChangeAspect="1"/>
          </p:cNvPicPr>
          <p:nvPr/>
        </p:nvPicPr>
        <p:blipFill>
          <a:blip r:embed="rId2"/>
          <a:stretch>
            <a:fillRect/>
          </a:stretch>
        </p:blipFill>
        <p:spPr>
          <a:xfrm>
            <a:off x="1265332" y="0"/>
            <a:ext cx="3370218" cy="2205640"/>
          </a:xfrm>
          <a:prstGeom prst="rect">
            <a:avLst/>
          </a:prstGeom>
        </p:spPr>
      </p:pic>
      <p:pic>
        <p:nvPicPr>
          <p:cNvPr id="9" name="Picture 8" descr="A picture containing tree, outdoor, plant, forest&#10;&#10;Description automatically generated">
            <a:extLst>
              <a:ext uri="{FF2B5EF4-FFF2-40B4-BE49-F238E27FC236}">
                <a16:creationId xmlns:a16="http://schemas.microsoft.com/office/drawing/2014/main" id="{8E8952BA-59D6-DE4C-A822-6D39956FB3B2}"/>
              </a:ext>
            </a:extLst>
          </p:cNvPr>
          <p:cNvPicPr>
            <a:picLocks noChangeAspect="1"/>
          </p:cNvPicPr>
          <p:nvPr/>
        </p:nvPicPr>
        <p:blipFill>
          <a:blip r:embed="rId3"/>
          <a:stretch>
            <a:fillRect/>
          </a:stretch>
        </p:blipFill>
        <p:spPr>
          <a:xfrm>
            <a:off x="5975194" y="1"/>
            <a:ext cx="3168805" cy="2112536"/>
          </a:xfrm>
          <a:prstGeom prst="rect">
            <a:avLst/>
          </a:prstGeom>
        </p:spPr>
      </p:pic>
      <p:pic>
        <p:nvPicPr>
          <p:cNvPr id="3" name="Picture 2" descr="A group of trees&#10;&#10;Description automatically generated with low confidence">
            <a:extLst>
              <a:ext uri="{FF2B5EF4-FFF2-40B4-BE49-F238E27FC236}">
                <a16:creationId xmlns:a16="http://schemas.microsoft.com/office/drawing/2014/main" id="{B5A4A6AC-593E-6149-83B7-4C4AB30C7E65}"/>
              </a:ext>
            </a:extLst>
          </p:cNvPr>
          <p:cNvPicPr>
            <a:picLocks noChangeAspect="1"/>
          </p:cNvPicPr>
          <p:nvPr/>
        </p:nvPicPr>
        <p:blipFill>
          <a:blip r:embed="rId4"/>
          <a:stretch>
            <a:fillRect/>
          </a:stretch>
        </p:blipFill>
        <p:spPr>
          <a:xfrm>
            <a:off x="324142" y="2813021"/>
            <a:ext cx="3370218" cy="1895542"/>
          </a:xfrm>
          <a:prstGeom prst="rect">
            <a:avLst/>
          </a:prstGeom>
        </p:spPr>
      </p:pic>
      <p:pic>
        <p:nvPicPr>
          <p:cNvPr id="6" name="Picture 5" descr="A tree in a body of water&#10;&#10;Description automatically generated with low confidence">
            <a:extLst>
              <a:ext uri="{FF2B5EF4-FFF2-40B4-BE49-F238E27FC236}">
                <a16:creationId xmlns:a16="http://schemas.microsoft.com/office/drawing/2014/main" id="{4F6F3991-D132-8940-94D7-2C301D132591}"/>
              </a:ext>
            </a:extLst>
          </p:cNvPr>
          <p:cNvPicPr>
            <a:picLocks noChangeAspect="1"/>
          </p:cNvPicPr>
          <p:nvPr/>
        </p:nvPicPr>
        <p:blipFill>
          <a:blip r:embed="rId5"/>
          <a:stretch>
            <a:fillRect/>
          </a:stretch>
        </p:blipFill>
        <p:spPr>
          <a:xfrm>
            <a:off x="3554617" y="1756647"/>
            <a:ext cx="3501510" cy="2626132"/>
          </a:xfrm>
          <a:prstGeom prst="rect">
            <a:avLst/>
          </a:prstGeom>
        </p:spPr>
      </p:pic>
      <p:sp>
        <p:nvSpPr>
          <p:cNvPr id="11" name="Text Placeholder 2">
            <a:extLst>
              <a:ext uri="{FF2B5EF4-FFF2-40B4-BE49-F238E27FC236}">
                <a16:creationId xmlns:a16="http://schemas.microsoft.com/office/drawing/2014/main" id="{CF70B6FB-F915-B04E-B04B-0040C3FAA326}"/>
              </a:ext>
            </a:extLst>
          </p:cNvPr>
          <p:cNvSpPr>
            <a:spLocks noGrp="1"/>
          </p:cNvSpPr>
          <p:nvPr>
            <p:ph type="body" idx="1"/>
          </p:nvPr>
        </p:nvSpPr>
        <p:spPr>
          <a:xfrm>
            <a:off x="15831" y="2345813"/>
            <a:ext cx="3354387" cy="723900"/>
          </a:xfrm>
        </p:spPr>
        <p:txBody>
          <a:bodyPr/>
          <a:lstStyle/>
          <a:p>
            <a:r>
              <a:rPr lang="en-US" dirty="0"/>
              <a:t>At ‘critical thresholds’</a:t>
            </a:r>
          </a:p>
        </p:txBody>
      </p:sp>
    </p:spTree>
    <p:extLst>
      <p:ext uri="{BB962C8B-B14F-4D97-AF65-F5344CB8AC3E}">
        <p14:creationId xmlns:p14="http://schemas.microsoft.com/office/powerpoint/2010/main" val="162023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0"/>
        <p:cNvGrpSpPr/>
        <p:nvPr/>
      </p:nvGrpSpPr>
      <p:grpSpPr>
        <a:xfrm>
          <a:off x="0" y="0"/>
          <a:ext cx="0" cy="0"/>
          <a:chOff x="0" y="0"/>
          <a:chExt cx="0" cy="0"/>
        </a:xfrm>
      </p:grpSpPr>
      <p:sp>
        <p:nvSpPr>
          <p:cNvPr id="151" name="Google Shape;151;p24"/>
          <p:cNvSpPr txBox="1">
            <a:spLocks noGrp="1"/>
          </p:cNvSpPr>
          <p:nvPr>
            <p:ph type="body" idx="1"/>
          </p:nvPr>
        </p:nvSpPr>
        <p:spPr>
          <a:xfrm>
            <a:off x="173469" y="0"/>
            <a:ext cx="8797061" cy="405932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2000"/>
              <a:buNone/>
            </a:pPr>
            <a:endParaRPr dirty="0"/>
          </a:p>
          <a:p>
            <a:pPr marL="0" lvl="0" indent="0" algn="l" rtl="0">
              <a:lnSpc>
                <a:spcPct val="115000"/>
              </a:lnSpc>
              <a:spcBef>
                <a:spcPts val="0"/>
              </a:spcBef>
              <a:spcAft>
                <a:spcPts val="0"/>
              </a:spcAft>
              <a:buNone/>
            </a:pPr>
            <a:r>
              <a:rPr lang="en-US" dirty="0">
                <a:solidFill>
                  <a:schemeClr val="dk1"/>
                </a:solidFill>
              </a:rPr>
              <a:t>Heat is deadly</a:t>
            </a:r>
          </a:p>
          <a:p>
            <a:pPr marL="0" lvl="0" indent="0" algn="l" rtl="0">
              <a:lnSpc>
                <a:spcPct val="115000"/>
              </a:lnSpc>
              <a:spcBef>
                <a:spcPts val="0"/>
              </a:spcBef>
              <a:spcAft>
                <a:spcPts val="0"/>
              </a:spcAft>
              <a:buNone/>
            </a:pPr>
            <a:endParaRPr dirty="0">
              <a:solidFill>
                <a:schemeClr val="dk1"/>
              </a:solidFill>
            </a:endParaRPr>
          </a:p>
          <a:p>
            <a:pPr marL="457200" lvl="0" indent="-349250" algn="l" rtl="0">
              <a:lnSpc>
                <a:spcPct val="115000"/>
              </a:lnSpc>
              <a:spcBef>
                <a:spcPts val="0"/>
              </a:spcBef>
              <a:spcAft>
                <a:spcPts val="0"/>
              </a:spcAft>
              <a:buSzPts val="1900"/>
              <a:buChar char="●"/>
            </a:pPr>
            <a:r>
              <a:rPr lang="en-US" b="0" dirty="0"/>
              <a:t>Heat-related deaths in Sydney, Melbourne and Brisbane increased by more than a third in recent decades</a:t>
            </a:r>
          </a:p>
          <a:p>
            <a:pPr lvl="0" indent="-349250">
              <a:lnSpc>
                <a:spcPct val="115000"/>
              </a:lnSpc>
              <a:spcBef>
                <a:spcPts val="0"/>
              </a:spcBef>
              <a:buSzPts val="1900"/>
              <a:buChar char="●"/>
            </a:pPr>
            <a:r>
              <a:rPr lang="en-AU" b="0" dirty="0"/>
              <a:t>Urban heat-related deaths could increase to 300 people per year (2030-2080, low emissions scenario) &amp; 600 pa (high emissions scenario) </a:t>
            </a:r>
            <a:endParaRPr b="0" dirty="0"/>
          </a:p>
          <a:p>
            <a:pPr marL="0" lvl="0" indent="0" algn="l" rtl="0">
              <a:lnSpc>
                <a:spcPct val="115000"/>
              </a:lnSpc>
              <a:spcBef>
                <a:spcPts val="0"/>
              </a:spcBef>
              <a:spcAft>
                <a:spcPts val="0"/>
              </a:spcAft>
              <a:buNone/>
            </a:pPr>
            <a:endParaRPr b="0" dirty="0"/>
          </a:p>
          <a:p>
            <a:pPr marL="0" lvl="0" indent="0" algn="l" rtl="0">
              <a:lnSpc>
                <a:spcPct val="115000"/>
              </a:lnSpc>
              <a:spcBef>
                <a:spcPts val="0"/>
              </a:spcBef>
              <a:spcAft>
                <a:spcPts val="0"/>
              </a:spcAft>
              <a:buNone/>
            </a:pPr>
            <a:r>
              <a:rPr lang="en-US" dirty="0">
                <a:solidFill>
                  <a:schemeClr val="dk1"/>
                </a:solidFill>
              </a:rPr>
              <a:t>Climate change is harming our mental health</a:t>
            </a:r>
          </a:p>
          <a:p>
            <a:pPr marL="0" lvl="0" indent="0" algn="l" rtl="0">
              <a:lnSpc>
                <a:spcPct val="115000"/>
              </a:lnSpc>
              <a:spcBef>
                <a:spcPts val="0"/>
              </a:spcBef>
              <a:spcAft>
                <a:spcPts val="0"/>
              </a:spcAft>
              <a:buNone/>
            </a:pPr>
            <a:endParaRPr dirty="0">
              <a:solidFill>
                <a:schemeClr val="dk1"/>
              </a:solidFill>
            </a:endParaRPr>
          </a:p>
          <a:p>
            <a:pPr marL="457200" lvl="0" indent="-349250" algn="l" rtl="0">
              <a:lnSpc>
                <a:spcPct val="115000"/>
              </a:lnSpc>
              <a:spcBef>
                <a:spcPts val="0"/>
              </a:spcBef>
              <a:spcAft>
                <a:spcPts val="0"/>
              </a:spcAft>
              <a:buSzPts val="1900"/>
              <a:buChar char="●"/>
            </a:pPr>
            <a:r>
              <a:rPr lang="en-US" b="0" dirty="0"/>
              <a:t>Loss of sense of identity and place, heightened anxiety, risk of depression, post-traumatic stress disorder and suicide</a:t>
            </a:r>
            <a:endParaRPr b="0" dirty="0"/>
          </a:p>
        </p:txBody>
      </p:sp>
      <p:sp>
        <p:nvSpPr>
          <p:cNvPr id="152" name="Google Shape;152;p24"/>
          <p:cNvSpPr txBox="1">
            <a:spLocks noGrp="1"/>
          </p:cNvSpPr>
          <p:nvPr>
            <p:ph type="body" idx="2"/>
          </p:nvPr>
        </p:nvSpPr>
        <p:spPr>
          <a:xfrm>
            <a:off x="432000" y="4438650"/>
            <a:ext cx="8253000" cy="279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312D2A"/>
              </a:buClr>
              <a:buSzPts val="800"/>
              <a:buNone/>
            </a:pPr>
            <a:endParaRPr/>
          </a:p>
        </p:txBody>
      </p:sp>
      <p:sp>
        <p:nvSpPr>
          <p:cNvPr id="153" name="Google Shape;153;p24"/>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body" idx="1"/>
          </p:nvPr>
        </p:nvSpPr>
        <p:spPr>
          <a:xfrm>
            <a:off x="322598" y="272263"/>
            <a:ext cx="8498803" cy="3644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2000"/>
              <a:buNone/>
            </a:pPr>
            <a:endParaRPr dirty="0"/>
          </a:p>
          <a:p>
            <a:pPr marL="0" lvl="0" indent="0" algn="l" rtl="0">
              <a:lnSpc>
                <a:spcPct val="115000"/>
              </a:lnSpc>
              <a:spcBef>
                <a:spcPts val="0"/>
              </a:spcBef>
              <a:spcAft>
                <a:spcPts val="0"/>
              </a:spcAft>
              <a:buNone/>
            </a:pPr>
            <a:r>
              <a:rPr lang="en-US" dirty="0">
                <a:solidFill>
                  <a:schemeClr val="dk1"/>
                </a:solidFill>
              </a:rPr>
              <a:t>Climate change is hurting agriculture</a:t>
            </a:r>
          </a:p>
          <a:p>
            <a:pPr marL="0" lvl="0" indent="0" algn="l" rtl="0">
              <a:lnSpc>
                <a:spcPct val="115000"/>
              </a:lnSpc>
              <a:spcBef>
                <a:spcPts val="0"/>
              </a:spcBef>
              <a:spcAft>
                <a:spcPts val="0"/>
              </a:spcAft>
              <a:buNone/>
            </a:pPr>
            <a:endParaRPr dirty="0">
              <a:solidFill>
                <a:schemeClr val="dk1"/>
              </a:solidFill>
            </a:endParaRPr>
          </a:p>
          <a:p>
            <a:pPr marL="457200" lvl="0" indent="-349250" algn="l" rtl="0">
              <a:lnSpc>
                <a:spcPct val="115000"/>
              </a:lnSpc>
              <a:spcBef>
                <a:spcPts val="0"/>
              </a:spcBef>
              <a:spcAft>
                <a:spcPts val="0"/>
              </a:spcAft>
              <a:buSzPts val="1900"/>
              <a:buChar char="●"/>
            </a:pPr>
            <a:r>
              <a:rPr lang="en-US" b="0" dirty="0"/>
              <a:t>Australia projected to experience a decline in crop and horticulture production, mainly due to heat and declining cool season rainfall in SW, SE &amp; S </a:t>
            </a:r>
            <a:endParaRPr b="0" dirty="0"/>
          </a:p>
          <a:p>
            <a:pPr marL="0" lvl="0" indent="0" algn="l" rtl="0">
              <a:lnSpc>
                <a:spcPct val="115000"/>
              </a:lnSpc>
              <a:spcBef>
                <a:spcPts val="0"/>
              </a:spcBef>
              <a:spcAft>
                <a:spcPts val="0"/>
              </a:spcAft>
              <a:buNone/>
            </a:pPr>
            <a:endParaRPr lang="en-AU" dirty="0">
              <a:solidFill>
                <a:schemeClr val="dk1"/>
              </a:solidFill>
            </a:endParaRPr>
          </a:p>
          <a:p>
            <a:pPr marL="0" lvl="0" indent="0">
              <a:lnSpc>
                <a:spcPct val="115000"/>
              </a:lnSpc>
              <a:spcBef>
                <a:spcPts val="0"/>
              </a:spcBef>
            </a:pPr>
            <a:r>
              <a:rPr lang="en-US" dirty="0">
                <a:solidFill>
                  <a:schemeClr val="dk1"/>
                </a:solidFill>
              </a:rPr>
              <a:t>Climate change is reducing snow cover</a:t>
            </a:r>
          </a:p>
          <a:p>
            <a:pPr marL="0" lvl="0" indent="0">
              <a:lnSpc>
                <a:spcPct val="115000"/>
              </a:lnSpc>
              <a:spcBef>
                <a:spcPts val="0"/>
              </a:spcBef>
            </a:pPr>
            <a:r>
              <a:rPr lang="en-US" dirty="0">
                <a:solidFill>
                  <a:schemeClr val="dk1"/>
                </a:solidFill>
              </a:rPr>
              <a:t> </a:t>
            </a:r>
          </a:p>
          <a:p>
            <a:pPr marL="342900" lvl="0" indent="-342900">
              <a:lnSpc>
                <a:spcPct val="115000"/>
              </a:lnSpc>
              <a:spcBef>
                <a:spcPts val="0"/>
              </a:spcBef>
              <a:buFont typeface="Arial" panose="020B0604020202020204" pitchFamily="34" charset="0"/>
              <a:buChar char="•"/>
            </a:pPr>
            <a:r>
              <a:rPr lang="en-US" b="0" dirty="0"/>
              <a:t>Annual maximum snow depth is estimated to decrease from current levels by 15% by 2030 and 60% by 2070</a:t>
            </a: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b="0" dirty="0"/>
          </a:p>
        </p:txBody>
      </p:sp>
      <p:sp>
        <p:nvSpPr>
          <p:cNvPr id="159" name="Google Shape;159;p25"/>
          <p:cNvSpPr txBox="1">
            <a:spLocks noGrp="1"/>
          </p:cNvSpPr>
          <p:nvPr>
            <p:ph type="body" idx="2"/>
          </p:nvPr>
        </p:nvSpPr>
        <p:spPr>
          <a:xfrm>
            <a:off x="432000" y="4438650"/>
            <a:ext cx="8253000" cy="279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312D2A"/>
              </a:buClr>
              <a:buSzPts val="800"/>
              <a:buNone/>
            </a:pPr>
            <a:endParaRPr/>
          </a:p>
        </p:txBody>
      </p:sp>
      <p:sp>
        <p:nvSpPr>
          <p:cNvPr id="160" name="Google Shape;160;p25"/>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61" name="Google Shape;61;p11"/>
          <p:cNvSpPr txBox="1">
            <a:spLocks noGrp="1"/>
          </p:cNvSpPr>
          <p:nvPr>
            <p:ph type="title"/>
          </p:nvPr>
        </p:nvSpPr>
        <p:spPr>
          <a:xfrm>
            <a:off x="249120" y="-414686"/>
            <a:ext cx="82533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12D2A"/>
              </a:buClr>
              <a:buSzPts val="3200"/>
              <a:buFont typeface="arial"/>
              <a:buNone/>
            </a:pPr>
            <a:r>
              <a:rPr lang="en-US" dirty="0"/>
              <a:t>Background</a:t>
            </a:r>
            <a:endParaRPr dirty="0"/>
          </a:p>
        </p:txBody>
      </p:sp>
      <p:sp>
        <p:nvSpPr>
          <p:cNvPr id="62" name="Google Shape;62;p11"/>
          <p:cNvSpPr txBox="1">
            <a:spLocks noGrp="1"/>
          </p:cNvSpPr>
          <p:nvPr>
            <p:ph type="body" idx="1"/>
          </p:nvPr>
        </p:nvSpPr>
        <p:spPr>
          <a:xfrm>
            <a:off x="144617" y="1108165"/>
            <a:ext cx="6839657" cy="3507377"/>
          </a:xfrm>
          <a:prstGeom prst="rect">
            <a:avLst/>
          </a:prstGeom>
          <a:noFill/>
          <a:ln>
            <a:noFill/>
          </a:ln>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b="0" dirty="0"/>
              <a:t>Second instalment of the IPCC’s Sixth Assessment Report</a:t>
            </a:r>
            <a:endParaRPr sz="1900" b="0" dirty="0"/>
          </a:p>
          <a:p>
            <a:pPr marL="457200" lvl="0" indent="-349250" algn="l" rtl="0">
              <a:lnSpc>
                <a:spcPct val="115000"/>
              </a:lnSpc>
              <a:spcBef>
                <a:spcPts val="0"/>
              </a:spcBef>
              <a:spcAft>
                <a:spcPts val="0"/>
              </a:spcAft>
              <a:buSzPts val="1900"/>
              <a:buChar char="●"/>
            </a:pPr>
            <a:r>
              <a:rPr lang="en-US" sz="1900" b="0" dirty="0"/>
              <a:t>Most comprehensive and authoritative update on the state of climate change knowledge ever undertaken</a:t>
            </a:r>
          </a:p>
          <a:p>
            <a:pPr marL="457200" lvl="0" indent="-349250" algn="l" rtl="0">
              <a:lnSpc>
                <a:spcPct val="115000"/>
              </a:lnSpc>
              <a:spcBef>
                <a:spcPts val="0"/>
              </a:spcBef>
              <a:spcAft>
                <a:spcPts val="0"/>
              </a:spcAft>
              <a:buSzPts val="1900"/>
              <a:buChar char="●"/>
            </a:pPr>
            <a:r>
              <a:rPr lang="en-US" sz="1900" b="0" dirty="0"/>
              <a:t>WGI on the physical science released last August </a:t>
            </a:r>
            <a:endParaRPr sz="1900" b="0" dirty="0"/>
          </a:p>
          <a:p>
            <a:pPr marL="457200" lvl="0" indent="-349250" algn="l" rtl="0">
              <a:lnSpc>
                <a:spcPct val="115000"/>
              </a:lnSpc>
              <a:spcBef>
                <a:spcPts val="0"/>
              </a:spcBef>
              <a:spcAft>
                <a:spcPts val="0"/>
              </a:spcAft>
              <a:buSzPts val="1900"/>
              <a:buChar char="●"/>
            </a:pPr>
            <a:r>
              <a:rPr lang="en-US" sz="1900" b="0" dirty="0"/>
              <a:t>WGII contribution outlines </a:t>
            </a:r>
            <a:r>
              <a:rPr lang="en-US" sz="1900" dirty="0"/>
              <a:t>impacts</a:t>
            </a:r>
            <a:r>
              <a:rPr lang="en-US" sz="1900" b="0" dirty="0"/>
              <a:t> of climate change already being experienced and will be experienced in future, </a:t>
            </a:r>
            <a:r>
              <a:rPr lang="en-US" sz="1900" dirty="0"/>
              <a:t>vulnerability</a:t>
            </a:r>
            <a:r>
              <a:rPr lang="en-US" sz="1900" b="0" dirty="0"/>
              <a:t> of specific populations, ways we can adapt to escalating impacts, limits to what we can </a:t>
            </a:r>
            <a:r>
              <a:rPr lang="en-US" sz="1900" dirty="0"/>
              <a:t>adapt</a:t>
            </a:r>
            <a:r>
              <a:rPr lang="en-US" sz="1900" b="0" dirty="0"/>
              <a:t> to</a:t>
            </a:r>
            <a:endParaRPr sz="1900" b="0" dirty="0"/>
          </a:p>
          <a:p>
            <a:pPr marL="457200" lvl="0" indent="-349250" algn="l" rtl="0">
              <a:lnSpc>
                <a:spcPct val="115000"/>
              </a:lnSpc>
              <a:spcBef>
                <a:spcPts val="0"/>
              </a:spcBef>
              <a:spcAft>
                <a:spcPts val="0"/>
              </a:spcAft>
              <a:buSzPts val="1900"/>
              <a:buChar char="●"/>
            </a:pPr>
            <a:r>
              <a:rPr lang="en-US" sz="1900" b="0" dirty="0"/>
              <a:t>The most authoritative synthesis of the science on the impacts of climate change on Australia to date</a:t>
            </a:r>
            <a:endParaRPr sz="1900" b="0" dirty="0"/>
          </a:p>
          <a:p>
            <a:pPr marL="0" lvl="0" indent="0" algn="l" rtl="0">
              <a:lnSpc>
                <a:spcPct val="115000"/>
              </a:lnSpc>
              <a:spcBef>
                <a:spcPts val="0"/>
              </a:spcBef>
              <a:spcAft>
                <a:spcPts val="0"/>
              </a:spcAft>
              <a:buNone/>
            </a:pPr>
            <a:endParaRPr sz="1900" b="0" dirty="0"/>
          </a:p>
          <a:p>
            <a:pPr marL="0" lvl="0" indent="0" algn="l" rtl="0">
              <a:lnSpc>
                <a:spcPct val="115000"/>
              </a:lnSpc>
              <a:spcBef>
                <a:spcPts val="0"/>
              </a:spcBef>
              <a:spcAft>
                <a:spcPts val="0"/>
              </a:spcAft>
              <a:buClr>
                <a:schemeClr val="dk2"/>
              </a:buClr>
              <a:buSzPts val="2000"/>
              <a:buNone/>
            </a:pPr>
            <a:endParaRPr sz="1900" b="0" dirty="0"/>
          </a:p>
        </p:txBody>
      </p:sp>
      <p:pic>
        <p:nvPicPr>
          <p:cNvPr id="3" name="Picture 2" descr="Map&#10;&#10;Description automatically generated with medium confidence">
            <a:extLst>
              <a:ext uri="{FF2B5EF4-FFF2-40B4-BE49-F238E27FC236}">
                <a16:creationId xmlns:a16="http://schemas.microsoft.com/office/drawing/2014/main" id="{8CEC15E7-81CC-554E-8BA9-41F24645A919}"/>
              </a:ext>
            </a:extLst>
          </p:cNvPr>
          <p:cNvPicPr>
            <a:picLocks noChangeAspect="1"/>
          </p:cNvPicPr>
          <p:nvPr/>
        </p:nvPicPr>
        <p:blipFill>
          <a:blip r:embed="rId3"/>
          <a:stretch>
            <a:fillRect/>
          </a:stretch>
        </p:blipFill>
        <p:spPr>
          <a:xfrm>
            <a:off x="7048500" y="0"/>
            <a:ext cx="2095500" cy="270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409A00-4808-5E4A-9CB5-3A1E30B33F91}"/>
              </a:ext>
            </a:extLst>
          </p:cNvPr>
          <p:cNvSpPr>
            <a:spLocks noGrp="1"/>
          </p:cNvSpPr>
          <p:nvPr>
            <p:ph type="body" idx="1"/>
          </p:nvPr>
        </p:nvSpPr>
        <p:spPr>
          <a:xfrm>
            <a:off x="445425" y="620233"/>
            <a:ext cx="8253150" cy="3314700"/>
          </a:xfrm>
        </p:spPr>
        <p:txBody>
          <a:bodyPr/>
          <a:lstStyle/>
          <a:p>
            <a:pPr marL="0" lvl="0" indent="0">
              <a:lnSpc>
                <a:spcPct val="115000"/>
              </a:lnSpc>
              <a:spcBef>
                <a:spcPts val="0"/>
              </a:spcBef>
            </a:pPr>
            <a:r>
              <a:rPr lang="en-US" dirty="0">
                <a:solidFill>
                  <a:schemeClr val="dk1"/>
                </a:solidFill>
              </a:rPr>
              <a:t>Climate change is increasing fire risks</a:t>
            </a:r>
          </a:p>
          <a:p>
            <a:pPr marL="0" lvl="0" indent="0">
              <a:lnSpc>
                <a:spcPct val="115000"/>
              </a:lnSpc>
              <a:spcBef>
                <a:spcPts val="0"/>
              </a:spcBef>
            </a:pPr>
            <a:endParaRPr lang="en-US" dirty="0">
              <a:solidFill>
                <a:schemeClr val="dk1"/>
              </a:solidFill>
            </a:endParaRPr>
          </a:p>
          <a:p>
            <a:pPr lvl="0" indent="-349250">
              <a:lnSpc>
                <a:spcPct val="115000"/>
              </a:lnSpc>
              <a:spcBef>
                <a:spcPts val="0"/>
              </a:spcBef>
              <a:buSzPts val="1900"/>
              <a:buChar char="●"/>
            </a:pPr>
            <a:r>
              <a:rPr lang="en-US" b="0" dirty="0"/>
              <a:t>Hotter and drier conditions have increased extreme fire weather risk since 1950</a:t>
            </a:r>
          </a:p>
          <a:p>
            <a:pPr lvl="0" indent="-349250">
              <a:lnSpc>
                <a:spcPct val="115000"/>
              </a:lnSpc>
              <a:spcBef>
                <a:spcPts val="0"/>
              </a:spcBef>
              <a:buSzPts val="1900"/>
              <a:buChar char="●"/>
            </a:pPr>
            <a:r>
              <a:rPr lang="en-US" b="0" dirty="0"/>
              <a:t>Fire season of 2019–20 was at least 30% more likely than a century ago due to the influence of climate change</a:t>
            </a:r>
          </a:p>
          <a:p>
            <a:endParaRPr lang="en-US" dirty="0"/>
          </a:p>
        </p:txBody>
      </p:sp>
      <p:sp>
        <p:nvSpPr>
          <p:cNvPr id="4" name="Text Placeholder 3">
            <a:extLst>
              <a:ext uri="{FF2B5EF4-FFF2-40B4-BE49-F238E27FC236}">
                <a16:creationId xmlns:a16="http://schemas.microsoft.com/office/drawing/2014/main" id="{A3D22059-3732-CD41-9C05-04B3E85B014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7886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5559007E-043D-2E4C-8F5E-3A91D054E60B}"/>
              </a:ext>
            </a:extLst>
          </p:cNvPr>
          <p:cNvPicPr>
            <a:picLocks noChangeAspect="1"/>
          </p:cNvPicPr>
          <p:nvPr/>
        </p:nvPicPr>
        <p:blipFill>
          <a:blip r:embed="rId2"/>
          <a:stretch>
            <a:fillRect/>
          </a:stretch>
        </p:blipFill>
        <p:spPr>
          <a:xfrm>
            <a:off x="203200" y="120212"/>
            <a:ext cx="8737600" cy="4419600"/>
          </a:xfrm>
          <a:prstGeom prst="rect">
            <a:avLst/>
          </a:prstGeom>
        </p:spPr>
      </p:pic>
    </p:spTree>
    <p:extLst>
      <p:ext uri="{BB962C8B-B14F-4D97-AF65-F5344CB8AC3E}">
        <p14:creationId xmlns:p14="http://schemas.microsoft.com/office/powerpoint/2010/main" val="416900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1C0-D332-A342-B25D-2ABC18EB4198}"/>
              </a:ext>
            </a:extLst>
          </p:cNvPr>
          <p:cNvSpPr>
            <a:spLocks noGrp="1"/>
          </p:cNvSpPr>
          <p:nvPr>
            <p:ph type="title"/>
          </p:nvPr>
        </p:nvSpPr>
        <p:spPr/>
        <p:txBody>
          <a:bodyPr/>
          <a:lstStyle/>
          <a:p>
            <a:r>
              <a:rPr lang="en-US" sz="2000" b="1" dirty="0"/>
              <a:t>Economic costs</a:t>
            </a:r>
          </a:p>
        </p:txBody>
      </p:sp>
      <p:sp>
        <p:nvSpPr>
          <p:cNvPr id="3" name="Text Placeholder 2">
            <a:extLst>
              <a:ext uri="{FF2B5EF4-FFF2-40B4-BE49-F238E27FC236}">
                <a16:creationId xmlns:a16="http://schemas.microsoft.com/office/drawing/2014/main" id="{407471F7-0CA4-584C-A67D-F73A03945A05}"/>
              </a:ext>
            </a:extLst>
          </p:cNvPr>
          <p:cNvSpPr>
            <a:spLocks noGrp="1"/>
          </p:cNvSpPr>
          <p:nvPr>
            <p:ph type="body" idx="1"/>
          </p:nvPr>
        </p:nvSpPr>
        <p:spPr>
          <a:xfrm>
            <a:off x="266537" y="927100"/>
            <a:ext cx="8253150" cy="3314700"/>
          </a:xfrm>
        </p:spPr>
        <p:txBody>
          <a:bodyPr>
            <a:normAutofit/>
          </a:bodyPr>
          <a:lstStyle/>
          <a:p>
            <a:pPr marL="342900" indent="-342900">
              <a:buClr>
                <a:srgbClr val="FF0000"/>
              </a:buClr>
              <a:buSzPct val="109000"/>
              <a:buFont typeface="Arial" panose="020B0604020202020204" pitchFamily="34" charset="0"/>
              <a:buChar char="•"/>
            </a:pPr>
            <a:r>
              <a:rPr lang="en-US" b="0" dirty="0"/>
              <a:t>Aggregate loss of wealth due to climate-induced reduction in productivity across agriculture, manufacturing &amp; service sectors projected to exceed A$19 billion by 2030, A$211 billion by 2050 and A$4 trillion by 2100 (high emissions scenario)</a:t>
            </a:r>
          </a:p>
          <a:p>
            <a:pPr marL="342900" indent="-342900">
              <a:buClr>
                <a:srgbClr val="FF0000"/>
              </a:buClr>
              <a:buSzPct val="109000"/>
              <a:buFont typeface="Arial" panose="020B0604020202020204" pitchFamily="34" charset="0"/>
              <a:buChar char="•"/>
            </a:pPr>
            <a:r>
              <a:rPr lang="en-US" b="0" dirty="0"/>
              <a:t>Finance sector has significant exposure to climate variability &amp; extreme events</a:t>
            </a:r>
          </a:p>
          <a:p>
            <a:pPr marL="342900" indent="-342900">
              <a:buClr>
                <a:srgbClr val="FF0000"/>
              </a:buClr>
              <a:buSzPct val="109000"/>
              <a:buFont typeface="Arial" panose="020B0604020202020204" pitchFamily="34" charset="0"/>
              <a:buChar char="•"/>
            </a:pPr>
            <a:r>
              <a:rPr lang="en-US" b="0" dirty="0"/>
              <a:t>Aggregated insured losses from weather-related hazards from 2013-2020 were almost A$15 billion (1.2% GDP)</a:t>
            </a:r>
          </a:p>
          <a:p>
            <a:pPr marL="228600" indent="0"/>
            <a:endParaRPr lang="en-US" b="0" dirty="0"/>
          </a:p>
        </p:txBody>
      </p:sp>
      <p:sp>
        <p:nvSpPr>
          <p:cNvPr id="4" name="Text Placeholder 3">
            <a:extLst>
              <a:ext uri="{FF2B5EF4-FFF2-40B4-BE49-F238E27FC236}">
                <a16:creationId xmlns:a16="http://schemas.microsoft.com/office/drawing/2014/main" id="{97AA3556-A6D3-EC41-B7C5-78F581F406F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99997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body" idx="1"/>
          </p:nvPr>
        </p:nvSpPr>
        <p:spPr>
          <a:xfrm>
            <a:off x="293777" y="122274"/>
            <a:ext cx="8253000" cy="33147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2"/>
              </a:buClr>
              <a:buSzPts val="2000"/>
              <a:buNone/>
            </a:pPr>
            <a:endParaRPr sz="2100" dirty="0"/>
          </a:p>
          <a:p>
            <a:pPr marL="0" lvl="0" indent="0" algn="l" rtl="0">
              <a:lnSpc>
                <a:spcPct val="115000"/>
              </a:lnSpc>
              <a:spcBef>
                <a:spcPts val="0"/>
              </a:spcBef>
              <a:spcAft>
                <a:spcPts val="0"/>
              </a:spcAft>
              <a:buNone/>
            </a:pPr>
            <a:r>
              <a:rPr lang="en-US" sz="1900" dirty="0">
                <a:solidFill>
                  <a:schemeClr val="dk1"/>
                </a:solidFill>
              </a:rPr>
              <a:t>Climate change is having serious impacts upon First Nations, including communities in the Torres Strait Islands</a:t>
            </a:r>
          </a:p>
          <a:p>
            <a:pPr marL="0" lvl="0" indent="0" algn="l" rtl="0">
              <a:lnSpc>
                <a:spcPct val="115000"/>
              </a:lnSpc>
              <a:spcBef>
                <a:spcPts val="0"/>
              </a:spcBef>
              <a:spcAft>
                <a:spcPts val="0"/>
              </a:spcAft>
              <a:buNone/>
            </a:pPr>
            <a:endParaRPr sz="1900" dirty="0">
              <a:solidFill>
                <a:schemeClr val="dk1"/>
              </a:solidFill>
            </a:endParaRPr>
          </a:p>
          <a:p>
            <a:pPr marL="457200" lvl="0" indent="-349250" algn="l" rtl="0">
              <a:lnSpc>
                <a:spcPct val="115000"/>
              </a:lnSpc>
              <a:spcBef>
                <a:spcPts val="0"/>
              </a:spcBef>
              <a:spcAft>
                <a:spcPts val="0"/>
              </a:spcAft>
              <a:buSzPts val="1900"/>
              <a:buChar char="●"/>
            </a:pPr>
            <a:r>
              <a:rPr lang="en-US" sz="1900" b="0" dirty="0"/>
              <a:t>Torres Strait Island communities are already experiencing </a:t>
            </a:r>
          </a:p>
          <a:p>
            <a:pPr marL="107950" lvl="0" indent="0" algn="l" rtl="0">
              <a:lnSpc>
                <a:spcPct val="115000"/>
              </a:lnSpc>
              <a:spcBef>
                <a:spcPts val="0"/>
              </a:spcBef>
              <a:spcAft>
                <a:spcPts val="0"/>
              </a:spcAft>
              <a:buSzPts val="1900"/>
            </a:pPr>
            <a:r>
              <a:rPr lang="en-US" sz="1900" b="0" dirty="0"/>
              <a:t>increased flood risk and water insecurity</a:t>
            </a:r>
            <a:endParaRPr sz="1900" b="0" dirty="0"/>
          </a:p>
          <a:p>
            <a:pPr marL="457200" lvl="0" indent="-349250" algn="l" rtl="0">
              <a:lnSpc>
                <a:spcPct val="115000"/>
              </a:lnSpc>
              <a:spcBef>
                <a:spcPts val="0"/>
              </a:spcBef>
              <a:spcAft>
                <a:spcPts val="0"/>
              </a:spcAft>
              <a:buSzPts val="1900"/>
              <a:buChar char="●"/>
            </a:pPr>
            <a:r>
              <a:rPr lang="en-US" sz="1900" b="0" dirty="0"/>
              <a:t>Sea level rise has undermined traditional coastal lands, </a:t>
            </a:r>
          </a:p>
          <a:p>
            <a:pPr marL="107950" lvl="0" indent="0" algn="l" rtl="0">
              <a:lnSpc>
                <a:spcPct val="115000"/>
              </a:lnSpc>
              <a:spcBef>
                <a:spcPts val="0"/>
              </a:spcBef>
              <a:spcAft>
                <a:spcPts val="0"/>
              </a:spcAft>
              <a:buSzPts val="1900"/>
            </a:pPr>
            <a:r>
              <a:rPr lang="en-US" sz="1900" b="0" dirty="0"/>
              <a:t>including through the destruction of ancestral burial grounds</a:t>
            </a:r>
            <a:endParaRPr sz="1900" b="0" dirty="0"/>
          </a:p>
          <a:p>
            <a:pPr marL="457200" lvl="0" indent="-349250" algn="l" rtl="0">
              <a:lnSpc>
                <a:spcPct val="115000"/>
              </a:lnSpc>
              <a:spcBef>
                <a:spcPts val="0"/>
              </a:spcBef>
              <a:spcAft>
                <a:spcPts val="0"/>
              </a:spcAft>
              <a:buSzPts val="1900"/>
              <a:buChar char="●"/>
            </a:pPr>
            <a:r>
              <a:rPr lang="en-US" sz="1900" b="0" dirty="0"/>
              <a:t>Impacts are predicted to intensify</a:t>
            </a:r>
            <a:endParaRPr sz="1900" b="0" dirty="0"/>
          </a:p>
        </p:txBody>
      </p:sp>
      <p:sp>
        <p:nvSpPr>
          <p:cNvPr id="166" name="Google Shape;166;p26"/>
          <p:cNvSpPr txBox="1">
            <a:spLocks noGrp="1"/>
          </p:cNvSpPr>
          <p:nvPr>
            <p:ph type="body" idx="2"/>
          </p:nvPr>
        </p:nvSpPr>
        <p:spPr>
          <a:xfrm>
            <a:off x="432000" y="4438650"/>
            <a:ext cx="8253000" cy="279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312D2A"/>
              </a:buClr>
              <a:buSzPts val="800"/>
              <a:buNone/>
            </a:pPr>
            <a:endParaRPr/>
          </a:p>
        </p:txBody>
      </p:sp>
      <p:sp>
        <p:nvSpPr>
          <p:cNvPr id="167" name="Google Shape;167;p26"/>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1C0-D332-A342-B25D-2ABC18EB4198}"/>
              </a:ext>
            </a:extLst>
          </p:cNvPr>
          <p:cNvSpPr>
            <a:spLocks noGrp="1"/>
          </p:cNvSpPr>
          <p:nvPr>
            <p:ph type="title"/>
          </p:nvPr>
        </p:nvSpPr>
        <p:spPr/>
        <p:txBody>
          <a:bodyPr/>
          <a:lstStyle/>
          <a:p>
            <a:r>
              <a:rPr lang="en-US" sz="2000" b="1" dirty="0"/>
              <a:t>Challenges for adaptation</a:t>
            </a:r>
          </a:p>
        </p:txBody>
      </p:sp>
      <p:sp>
        <p:nvSpPr>
          <p:cNvPr id="3" name="Text Placeholder 2">
            <a:extLst>
              <a:ext uri="{FF2B5EF4-FFF2-40B4-BE49-F238E27FC236}">
                <a16:creationId xmlns:a16="http://schemas.microsoft.com/office/drawing/2014/main" id="{407471F7-0CA4-584C-A67D-F73A03945A05}"/>
              </a:ext>
            </a:extLst>
          </p:cNvPr>
          <p:cNvSpPr>
            <a:spLocks noGrp="1"/>
          </p:cNvSpPr>
          <p:nvPr>
            <p:ph type="body" idx="1"/>
          </p:nvPr>
        </p:nvSpPr>
        <p:spPr>
          <a:xfrm>
            <a:off x="266537" y="927100"/>
            <a:ext cx="8253150" cy="3314700"/>
          </a:xfrm>
        </p:spPr>
        <p:txBody>
          <a:bodyPr>
            <a:normAutofit/>
          </a:bodyPr>
          <a:lstStyle/>
          <a:p>
            <a:pPr marL="571500" indent="-342900">
              <a:buFont typeface="Arial" panose="020B0604020202020204" pitchFamily="34" charset="0"/>
              <a:buChar char="•"/>
            </a:pPr>
            <a:r>
              <a:rPr lang="en-US" b="0" dirty="0"/>
              <a:t>Complex connections are generating new types of risks, exacerbating existing stresses, and constraining adaptation options</a:t>
            </a:r>
          </a:p>
          <a:p>
            <a:pPr marL="571500" indent="-342900">
              <a:buFont typeface="Arial" panose="020B0604020202020204" pitchFamily="34" charset="0"/>
              <a:buChar char="•"/>
            </a:pPr>
            <a:r>
              <a:rPr lang="en-US" b="0" dirty="0"/>
              <a:t>Ambition, scope &amp; progress in adaptation has increased across governments (mostly state &amp; local), NGOs, businesses &amp; communities</a:t>
            </a:r>
          </a:p>
          <a:p>
            <a:pPr marL="571500" indent="-342900">
              <a:buFont typeface="Arial" panose="020B0604020202020204" pitchFamily="34" charset="0"/>
              <a:buChar char="•"/>
            </a:pPr>
            <a:r>
              <a:rPr lang="en-US" b="0" dirty="0"/>
              <a:t>But adaptation progress uneven and there are remain gaps, barriers, limits &amp; adaptive capacity deficits</a:t>
            </a:r>
          </a:p>
          <a:p>
            <a:pPr marL="571500" indent="-342900">
              <a:buFont typeface="Arial" panose="020B0604020202020204" pitchFamily="34" charset="0"/>
              <a:buChar char="•"/>
            </a:pPr>
            <a:r>
              <a:rPr lang="en-US" b="0" dirty="0"/>
              <a:t>Both incremental and transformational adaptation opportunities still available in most sectors</a:t>
            </a:r>
          </a:p>
          <a:p>
            <a:pPr marL="228600" indent="0"/>
            <a:endParaRPr lang="en-US" dirty="0"/>
          </a:p>
        </p:txBody>
      </p:sp>
      <p:sp>
        <p:nvSpPr>
          <p:cNvPr id="4" name="Text Placeholder 3">
            <a:extLst>
              <a:ext uri="{FF2B5EF4-FFF2-40B4-BE49-F238E27FC236}">
                <a16:creationId xmlns:a16="http://schemas.microsoft.com/office/drawing/2014/main" id="{97AA3556-A6D3-EC41-B7C5-78F581F406F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215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1C0-D332-A342-B25D-2ABC18EB4198}"/>
              </a:ext>
            </a:extLst>
          </p:cNvPr>
          <p:cNvSpPr>
            <a:spLocks noGrp="1"/>
          </p:cNvSpPr>
          <p:nvPr>
            <p:ph type="title"/>
          </p:nvPr>
        </p:nvSpPr>
        <p:spPr/>
        <p:txBody>
          <a:bodyPr/>
          <a:lstStyle/>
          <a:p>
            <a:r>
              <a:rPr lang="en-US" sz="2000" b="1" dirty="0"/>
              <a:t>Challenges for adaptation (</a:t>
            </a:r>
            <a:r>
              <a:rPr lang="en-US" sz="2000" b="1" dirty="0" err="1"/>
              <a:t>cont</a:t>
            </a:r>
            <a:r>
              <a:rPr lang="en-US" sz="2000" b="1" dirty="0"/>
              <a:t>)</a:t>
            </a:r>
          </a:p>
        </p:txBody>
      </p:sp>
      <p:sp>
        <p:nvSpPr>
          <p:cNvPr id="3" name="Text Placeholder 2">
            <a:extLst>
              <a:ext uri="{FF2B5EF4-FFF2-40B4-BE49-F238E27FC236}">
                <a16:creationId xmlns:a16="http://schemas.microsoft.com/office/drawing/2014/main" id="{407471F7-0CA4-584C-A67D-F73A03945A05}"/>
              </a:ext>
            </a:extLst>
          </p:cNvPr>
          <p:cNvSpPr>
            <a:spLocks noGrp="1"/>
          </p:cNvSpPr>
          <p:nvPr>
            <p:ph type="body" idx="1"/>
          </p:nvPr>
        </p:nvSpPr>
        <p:spPr>
          <a:xfrm>
            <a:off x="266537" y="1029516"/>
            <a:ext cx="8253150" cy="3314700"/>
          </a:xfrm>
        </p:spPr>
        <p:txBody>
          <a:bodyPr>
            <a:normAutofit/>
          </a:bodyPr>
          <a:lstStyle/>
          <a:p>
            <a:pPr marL="571500" indent="-342900">
              <a:buFont typeface="Arial" panose="020B0604020202020204" pitchFamily="34" charset="0"/>
              <a:buChar char="•"/>
            </a:pPr>
            <a:r>
              <a:rPr lang="en-US" b="0" dirty="0"/>
              <a:t>Greater shift from reactive to proactive adaptation is critical, step change needed to match rising risks and support </a:t>
            </a:r>
            <a:r>
              <a:rPr lang="en-US" dirty="0"/>
              <a:t>‘climate resilient development’</a:t>
            </a:r>
            <a:endParaRPr lang="en-US" b="0" dirty="0"/>
          </a:p>
          <a:p>
            <a:pPr marL="571500" indent="-342900">
              <a:buFont typeface="Arial" panose="020B0604020202020204" pitchFamily="34" charset="0"/>
              <a:buChar char="•"/>
            </a:pPr>
            <a:r>
              <a:rPr lang="en-US" b="0" dirty="0"/>
              <a:t>Adaptation progress being hampered by current urban redevelopment practice and statutory planning guidelines, specially with regards to removal of green space</a:t>
            </a:r>
          </a:p>
          <a:p>
            <a:pPr marL="571500" indent="-342900">
              <a:buFont typeface="Arial" panose="020B0604020202020204" pitchFamily="34" charset="0"/>
              <a:buChar char="•"/>
            </a:pPr>
            <a:r>
              <a:rPr lang="en-US" b="0" dirty="0"/>
              <a:t>Tensions between managed relocation &amp; personal values and between adaptation &amp; mitigation goals</a:t>
            </a:r>
          </a:p>
          <a:p>
            <a:pPr marL="571500" indent="-342900">
              <a:buFont typeface="Arial" panose="020B0604020202020204" pitchFamily="34" charset="0"/>
              <a:buChar char="•"/>
            </a:pPr>
            <a:r>
              <a:rPr lang="en-US" b="0" dirty="0"/>
              <a:t>But win-wins are possible</a:t>
            </a:r>
            <a:endParaRPr lang="en-US" dirty="0"/>
          </a:p>
        </p:txBody>
      </p:sp>
      <p:sp>
        <p:nvSpPr>
          <p:cNvPr id="4" name="Text Placeholder 3">
            <a:extLst>
              <a:ext uri="{FF2B5EF4-FFF2-40B4-BE49-F238E27FC236}">
                <a16:creationId xmlns:a16="http://schemas.microsoft.com/office/drawing/2014/main" id="{97AA3556-A6D3-EC41-B7C5-78F581F406F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0330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432000" y="0"/>
            <a:ext cx="8253000" cy="3314700"/>
          </a:xfrm>
          <a:prstGeom prst="rect">
            <a:avLst/>
          </a:prstGeom>
          <a:noFill/>
          <a:ln>
            <a:noFill/>
          </a:ln>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2"/>
              </a:buClr>
              <a:buSzPts val="2000"/>
              <a:buNone/>
            </a:pPr>
            <a:endParaRPr lang="en-US" sz="1900" dirty="0">
              <a:solidFill>
                <a:schemeClr val="dk1"/>
              </a:solidFill>
            </a:endParaRPr>
          </a:p>
          <a:p>
            <a:pPr marL="0" lvl="0" indent="0" algn="l" rtl="0">
              <a:lnSpc>
                <a:spcPct val="115000"/>
              </a:lnSpc>
              <a:spcBef>
                <a:spcPts val="0"/>
              </a:spcBef>
              <a:spcAft>
                <a:spcPts val="0"/>
              </a:spcAft>
              <a:buNone/>
            </a:pPr>
            <a:endParaRPr lang="en-US" sz="1900" dirty="0">
              <a:solidFill>
                <a:schemeClr val="dk1"/>
              </a:solidFill>
            </a:endParaRPr>
          </a:p>
          <a:p>
            <a:pPr marL="0" lvl="0" indent="0" algn="l" rtl="0">
              <a:lnSpc>
                <a:spcPct val="115000"/>
              </a:lnSpc>
              <a:spcBef>
                <a:spcPts val="0"/>
              </a:spcBef>
              <a:spcAft>
                <a:spcPts val="0"/>
              </a:spcAft>
              <a:buNone/>
            </a:pPr>
            <a:r>
              <a:rPr lang="en-US" sz="1900" dirty="0">
                <a:solidFill>
                  <a:schemeClr val="dk1"/>
                </a:solidFill>
              </a:rPr>
              <a:t>Climate change may overwhelm our governance systems</a:t>
            </a:r>
            <a:endParaRPr sz="1900" dirty="0">
              <a:solidFill>
                <a:schemeClr val="dk1"/>
              </a:solidFill>
            </a:endParaRPr>
          </a:p>
          <a:p>
            <a:pPr marL="457200" lvl="0" indent="-349250" algn="l" rtl="0">
              <a:lnSpc>
                <a:spcPct val="115000"/>
              </a:lnSpc>
              <a:spcBef>
                <a:spcPts val="0"/>
              </a:spcBef>
              <a:spcAft>
                <a:spcPts val="0"/>
              </a:spcAft>
              <a:buSzPts val="1900"/>
              <a:buChar char="●"/>
            </a:pPr>
            <a:endParaRPr lang="en-US" sz="1900" b="0" dirty="0"/>
          </a:p>
          <a:p>
            <a:pPr indent="-349250">
              <a:lnSpc>
                <a:spcPct val="115000"/>
              </a:lnSpc>
              <a:spcBef>
                <a:spcPts val="0"/>
              </a:spcBef>
              <a:buSzPts val="1900"/>
              <a:buFont typeface="Arial"/>
              <a:buChar char="●"/>
            </a:pPr>
            <a:r>
              <a:rPr lang="en-AU" b="0" dirty="0">
                <a:solidFill>
                  <a:schemeClr val="bg2"/>
                </a:solidFill>
              </a:rPr>
              <a:t>Climate impacts are accelerating, cascading and compounding</a:t>
            </a:r>
          </a:p>
          <a:p>
            <a:pPr marL="457200" lvl="0" indent="-349250" algn="l" rtl="0">
              <a:lnSpc>
                <a:spcPct val="115000"/>
              </a:lnSpc>
              <a:spcBef>
                <a:spcPts val="0"/>
              </a:spcBef>
              <a:spcAft>
                <a:spcPts val="0"/>
              </a:spcAft>
              <a:buSzPts val="1900"/>
              <a:buChar char="●"/>
            </a:pPr>
            <a:r>
              <a:rPr lang="en-US" sz="1900" b="0" dirty="0"/>
              <a:t>Scale and scope of projected impacts could overwhelm the capacity of key institutions and governance systems</a:t>
            </a:r>
            <a:endParaRPr sz="1900" b="0" dirty="0"/>
          </a:p>
          <a:p>
            <a:pPr marL="0" lvl="0" indent="0" algn="l" rtl="0">
              <a:lnSpc>
                <a:spcPct val="115000"/>
              </a:lnSpc>
              <a:spcBef>
                <a:spcPts val="0"/>
              </a:spcBef>
              <a:spcAft>
                <a:spcPts val="0"/>
              </a:spcAft>
              <a:buNone/>
            </a:pPr>
            <a:endParaRPr sz="1900" dirty="0">
              <a:solidFill>
                <a:schemeClr val="dk1"/>
              </a:solidFill>
            </a:endParaRPr>
          </a:p>
          <a:p>
            <a:pPr marL="0" lvl="0" indent="0" algn="l" rtl="0">
              <a:lnSpc>
                <a:spcPct val="115000"/>
              </a:lnSpc>
              <a:spcBef>
                <a:spcPts val="0"/>
              </a:spcBef>
              <a:spcAft>
                <a:spcPts val="0"/>
              </a:spcAft>
              <a:buNone/>
            </a:pPr>
            <a:r>
              <a:rPr lang="en-US" sz="1900" dirty="0">
                <a:solidFill>
                  <a:schemeClr val="dk1"/>
                </a:solidFill>
              </a:rPr>
              <a:t>Stronger action now will be measured in lives, livelihoods and species saved</a:t>
            </a:r>
            <a:endParaRPr sz="1900" dirty="0">
              <a:solidFill>
                <a:schemeClr val="dk1"/>
              </a:solidFill>
            </a:endParaRPr>
          </a:p>
          <a:p>
            <a:pPr marL="457200" lvl="0" indent="-349250" algn="l" rtl="0">
              <a:lnSpc>
                <a:spcPct val="115000"/>
              </a:lnSpc>
              <a:spcBef>
                <a:spcPts val="0"/>
              </a:spcBef>
              <a:spcAft>
                <a:spcPts val="0"/>
              </a:spcAft>
              <a:buSzPts val="1900"/>
              <a:buChar char="●"/>
            </a:pPr>
            <a:r>
              <a:rPr lang="en-US" sz="1900" b="0" dirty="0"/>
              <a:t>E.g. the increase in heat-related deaths in cities could be halved if Australia and the world take action</a:t>
            </a:r>
            <a:endParaRPr sz="1900" b="0" dirty="0"/>
          </a:p>
        </p:txBody>
      </p:sp>
      <p:sp>
        <p:nvSpPr>
          <p:cNvPr id="173" name="Google Shape;173;p27"/>
          <p:cNvSpPr txBox="1">
            <a:spLocks noGrp="1"/>
          </p:cNvSpPr>
          <p:nvPr>
            <p:ph type="body" idx="2"/>
          </p:nvPr>
        </p:nvSpPr>
        <p:spPr>
          <a:xfrm>
            <a:off x="432000" y="4438650"/>
            <a:ext cx="8253000" cy="279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312D2A"/>
              </a:buClr>
              <a:buSzPts val="800"/>
              <a:buNone/>
            </a:pPr>
            <a:endParaRPr/>
          </a:p>
        </p:txBody>
      </p:sp>
      <p:sp>
        <p:nvSpPr>
          <p:cNvPr id="174" name="Google Shape;174;p27"/>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88" name="Google Shape;188;p29"/>
          <p:cNvSpPr txBox="1">
            <a:spLocks noGrp="1"/>
          </p:cNvSpPr>
          <p:nvPr>
            <p:ph type="title"/>
          </p:nvPr>
        </p:nvSpPr>
        <p:spPr>
          <a:xfrm>
            <a:off x="432000" y="148625"/>
            <a:ext cx="83241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2800" dirty="0"/>
              <a:t>Climate change and floods</a:t>
            </a:r>
            <a:endParaRPr sz="2700" dirty="0"/>
          </a:p>
        </p:txBody>
      </p:sp>
      <p:sp>
        <p:nvSpPr>
          <p:cNvPr id="189" name="Google Shape;189;p29"/>
          <p:cNvSpPr txBox="1">
            <a:spLocks noGrp="1"/>
          </p:cNvSpPr>
          <p:nvPr>
            <p:ph type="body" idx="1"/>
          </p:nvPr>
        </p:nvSpPr>
        <p:spPr>
          <a:xfrm>
            <a:off x="432000" y="1447800"/>
            <a:ext cx="8253300" cy="3146400"/>
          </a:xfrm>
          <a:prstGeom prst="rect">
            <a:avLst/>
          </a:prstGeom>
          <a:noFill/>
          <a:ln>
            <a:noFill/>
          </a:ln>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b="0" dirty="0"/>
              <a:t>All weather is occurring in a warmer, wetter and more energetic atmosphere caused by burning fossil fuels </a:t>
            </a:r>
            <a:endParaRPr sz="1900" b="0" dirty="0"/>
          </a:p>
          <a:p>
            <a:pPr marL="457200" lvl="0" indent="-349250" algn="l" rtl="0">
              <a:lnSpc>
                <a:spcPct val="115000"/>
              </a:lnSpc>
              <a:spcBef>
                <a:spcPts val="0"/>
              </a:spcBef>
              <a:spcAft>
                <a:spcPts val="0"/>
              </a:spcAft>
              <a:buSzPts val="1900"/>
              <a:buChar char="●"/>
            </a:pPr>
            <a:r>
              <a:rPr lang="en-US" sz="1900" b="0" dirty="0"/>
              <a:t>7% more moisture in the atmosphere for every degree of warming</a:t>
            </a:r>
            <a:endParaRPr sz="1900" b="0" dirty="0"/>
          </a:p>
          <a:p>
            <a:pPr marL="457200" lvl="0" indent="-349250" algn="l" rtl="0">
              <a:lnSpc>
                <a:spcPct val="115000"/>
              </a:lnSpc>
              <a:spcBef>
                <a:spcPts val="0"/>
              </a:spcBef>
              <a:spcAft>
                <a:spcPts val="0"/>
              </a:spcAft>
              <a:buSzPts val="1900"/>
              <a:buChar char="●"/>
            </a:pPr>
            <a:r>
              <a:rPr lang="en-US" sz="1900" b="0" dirty="0"/>
              <a:t>Drier areas are drier and wet areas are wetter</a:t>
            </a:r>
            <a:endParaRPr sz="1900" b="0" dirty="0"/>
          </a:p>
          <a:p>
            <a:pPr marL="457200" lvl="0" indent="-349250" algn="l" rtl="0">
              <a:lnSpc>
                <a:spcPct val="115000"/>
              </a:lnSpc>
              <a:spcBef>
                <a:spcPts val="0"/>
              </a:spcBef>
              <a:spcAft>
                <a:spcPts val="0"/>
              </a:spcAft>
              <a:buSzPts val="1900"/>
              <a:buChar char="●"/>
            </a:pPr>
            <a:r>
              <a:rPr lang="en-US" sz="1900" b="0" dirty="0"/>
              <a:t>Example of communities are being hit by successive disasters compounding the impacts</a:t>
            </a:r>
            <a:endParaRPr sz="19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44600" y="667225"/>
            <a:ext cx="8254800" cy="55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12D2A"/>
              </a:buClr>
              <a:buSzPts val="3200"/>
              <a:buFont typeface="arial"/>
              <a:buNone/>
            </a:pPr>
            <a:r>
              <a:rPr lang="en-US" sz="1300" dirty="0">
                <a:solidFill>
                  <a:schemeClr val="dk2"/>
                </a:solidFill>
              </a:rPr>
              <a:t>Lismore flooding in 2017 (left) and in 2022 (right)</a:t>
            </a:r>
            <a:endParaRPr sz="1300" dirty="0">
              <a:solidFill>
                <a:schemeClr val="dk2"/>
              </a:solidFill>
            </a:endParaRPr>
          </a:p>
        </p:txBody>
      </p:sp>
      <p:sp>
        <p:nvSpPr>
          <p:cNvPr id="195" name="Google Shape;195;p30"/>
          <p:cNvSpPr txBox="1">
            <a:spLocks noGrp="1"/>
          </p:cNvSpPr>
          <p:nvPr>
            <p:ph type="ftr" idx="11"/>
          </p:nvPr>
        </p:nvSpPr>
        <p:spPr>
          <a:xfrm>
            <a:off x="5599050" y="47942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a:p>
            <a:pPr marL="0" lvl="0" indent="0" algn="r" rtl="0">
              <a:spcBef>
                <a:spcPts val="0"/>
              </a:spcBef>
              <a:spcAft>
                <a:spcPts val="0"/>
              </a:spcAft>
              <a:buNone/>
            </a:pPr>
            <a:endParaRPr/>
          </a:p>
        </p:txBody>
      </p:sp>
      <p:pic>
        <p:nvPicPr>
          <p:cNvPr id="196" name="Google Shape;196;p30"/>
          <p:cNvPicPr preferRelativeResize="0"/>
          <p:nvPr/>
        </p:nvPicPr>
        <p:blipFill rotWithShape="1">
          <a:blip r:embed="rId3">
            <a:alphaModFix/>
          </a:blip>
          <a:srcRect b="34589"/>
          <a:stretch/>
        </p:blipFill>
        <p:spPr>
          <a:xfrm>
            <a:off x="432000" y="1480950"/>
            <a:ext cx="3835050" cy="2558574"/>
          </a:xfrm>
          <a:prstGeom prst="rect">
            <a:avLst/>
          </a:prstGeom>
          <a:noFill/>
          <a:ln>
            <a:noFill/>
          </a:ln>
        </p:spPr>
      </p:pic>
      <p:pic>
        <p:nvPicPr>
          <p:cNvPr id="197" name="Google Shape;197;p30"/>
          <p:cNvPicPr preferRelativeResize="0"/>
          <p:nvPr/>
        </p:nvPicPr>
        <p:blipFill>
          <a:blip r:embed="rId4">
            <a:alphaModFix/>
          </a:blip>
          <a:stretch>
            <a:fillRect/>
          </a:stretch>
        </p:blipFill>
        <p:spPr>
          <a:xfrm>
            <a:off x="4501491" y="1480950"/>
            <a:ext cx="4264285" cy="2558575"/>
          </a:xfrm>
          <a:prstGeom prst="rect">
            <a:avLst/>
          </a:prstGeom>
          <a:noFill/>
          <a:ln>
            <a:noFill/>
          </a:ln>
        </p:spPr>
      </p:pic>
      <p:sp>
        <p:nvSpPr>
          <p:cNvPr id="198" name="Google Shape;198;p30"/>
          <p:cNvSpPr txBox="1"/>
          <p:nvPr/>
        </p:nvSpPr>
        <p:spPr>
          <a:xfrm>
            <a:off x="4440050" y="3962400"/>
            <a:ext cx="232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latin typeface="arial"/>
                <a:ea typeface="arial"/>
                <a:cs typeface="arial"/>
                <a:sym typeface="arial"/>
              </a:rPr>
              <a:t>Source: The Guardian</a:t>
            </a:r>
            <a:endParaRPr sz="800">
              <a:latin typeface="arial"/>
              <a:ea typeface="arial"/>
              <a:cs typeface="arial"/>
              <a:sym typeface="arial"/>
            </a:endParaRPr>
          </a:p>
        </p:txBody>
      </p:sp>
      <p:sp>
        <p:nvSpPr>
          <p:cNvPr id="199" name="Google Shape;199;p30"/>
          <p:cNvSpPr txBox="1"/>
          <p:nvPr/>
        </p:nvSpPr>
        <p:spPr>
          <a:xfrm>
            <a:off x="368400" y="3963325"/>
            <a:ext cx="232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latin typeface="arial"/>
                <a:ea typeface="arial"/>
                <a:cs typeface="arial"/>
                <a:sym typeface="arial"/>
              </a:rPr>
              <a:t>Source: Twitter @rubycornish</a:t>
            </a:r>
            <a:endParaRPr sz="8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ftr" idx="11"/>
          </p:nvPr>
        </p:nvSpPr>
        <p:spPr>
          <a:xfrm>
            <a:off x="5599050" y="4718050"/>
            <a:ext cx="3086100" cy="42544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Presentation Title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68" name="Google Shape;68;p12"/>
          <p:cNvSpPr txBox="1">
            <a:spLocks noGrp="1"/>
          </p:cNvSpPr>
          <p:nvPr>
            <p:ph type="title"/>
          </p:nvPr>
        </p:nvSpPr>
        <p:spPr>
          <a:xfrm>
            <a:off x="283954" y="-209322"/>
            <a:ext cx="82533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12D2A"/>
              </a:buClr>
              <a:buSzPts val="3200"/>
              <a:buFont typeface="arial"/>
              <a:buNone/>
            </a:pPr>
            <a:r>
              <a:rPr lang="en-US" dirty="0"/>
              <a:t>Background (cont.)</a:t>
            </a:r>
            <a:endParaRPr dirty="0"/>
          </a:p>
        </p:txBody>
      </p:sp>
      <p:sp>
        <p:nvSpPr>
          <p:cNvPr id="69" name="Google Shape;69;p12"/>
          <p:cNvSpPr txBox="1">
            <a:spLocks noGrp="1"/>
          </p:cNvSpPr>
          <p:nvPr>
            <p:ph type="body" idx="1"/>
          </p:nvPr>
        </p:nvSpPr>
        <p:spPr>
          <a:xfrm>
            <a:off x="283954" y="1374276"/>
            <a:ext cx="5838321" cy="27696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US" sz="1900" b="0" dirty="0"/>
              <a:t>The report consists of:</a:t>
            </a:r>
            <a:endParaRPr sz="1900" b="0" dirty="0"/>
          </a:p>
          <a:p>
            <a:pPr marL="457200" lvl="0" indent="-349250" algn="l" rtl="0">
              <a:lnSpc>
                <a:spcPct val="115000"/>
              </a:lnSpc>
              <a:spcBef>
                <a:spcPts val="0"/>
              </a:spcBef>
              <a:spcAft>
                <a:spcPts val="0"/>
              </a:spcAft>
              <a:buSzPts val="1900"/>
              <a:buChar char="●"/>
            </a:pPr>
            <a:r>
              <a:rPr lang="en-US" sz="1900" b="0" dirty="0"/>
              <a:t>The Summary for Policymakers</a:t>
            </a:r>
            <a:endParaRPr sz="1900" b="0" dirty="0"/>
          </a:p>
          <a:p>
            <a:pPr marL="914400" lvl="1" indent="-349250" algn="l" rtl="0">
              <a:lnSpc>
                <a:spcPct val="115000"/>
              </a:lnSpc>
              <a:spcBef>
                <a:spcPts val="0"/>
              </a:spcBef>
              <a:spcAft>
                <a:spcPts val="0"/>
              </a:spcAft>
              <a:buSzPts val="1900"/>
              <a:buChar char="○"/>
            </a:pPr>
            <a:r>
              <a:rPr lang="en-US" sz="1900" b="0" dirty="0"/>
              <a:t>40-page document negotiated by governments containing the most important conclusions</a:t>
            </a:r>
            <a:endParaRPr sz="1900" b="0" dirty="0"/>
          </a:p>
          <a:p>
            <a:pPr marL="457200" lvl="0" indent="-349250" algn="l" rtl="0">
              <a:lnSpc>
                <a:spcPct val="115000"/>
              </a:lnSpc>
              <a:spcBef>
                <a:spcPts val="0"/>
              </a:spcBef>
              <a:spcAft>
                <a:spcPts val="0"/>
              </a:spcAft>
              <a:buSzPts val="1900"/>
              <a:buChar char="●"/>
            </a:pPr>
            <a:r>
              <a:rPr lang="en-US" sz="1900" b="0" dirty="0"/>
              <a:t>Detailed chapters on specific topics and regions</a:t>
            </a:r>
            <a:endParaRPr sz="1900" b="0" dirty="0"/>
          </a:p>
          <a:p>
            <a:pPr marL="457200" lvl="0" indent="-349250" algn="l" rtl="0">
              <a:lnSpc>
                <a:spcPct val="115000"/>
              </a:lnSpc>
              <a:spcBef>
                <a:spcPts val="0"/>
              </a:spcBef>
              <a:spcAft>
                <a:spcPts val="0"/>
              </a:spcAft>
              <a:buSzPts val="1900"/>
              <a:buChar char="●"/>
            </a:pPr>
            <a:r>
              <a:rPr lang="en-US" sz="1900" b="0" dirty="0"/>
              <a:t>Regional factsheets</a:t>
            </a:r>
            <a:endParaRPr sz="1900" b="0" dirty="0"/>
          </a:p>
          <a:p>
            <a:pPr marL="0" lvl="0" indent="0" algn="l" rtl="0">
              <a:lnSpc>
                <a:spcPct val="115000"/>
              </a:lnSpc>
              <a:spcBef>
                <a:spcPts val="0"/>
              </a:spcBef>
              <a:spcAft>
                <a:spcPts val="0"/>
              </a:spcAft>
              <a:buNone/>
            </a:pPr>
            <a:endParaRPr sz="1900" b="0" dirty="0"/>
          </a:p>
          <a:p>
            <a:pPr marL="0" lvl="0" indent="0" algn="l" rtl="0">
              <a:spcBef>
                <a:spcPts val="0"/>
              </a:spcBef>
              <a:spcAft>
                <a:spcPts val="0"/>
              </a:spcAft>
              <a:buClr>
                <a:schemeClr val="dk2"/>
              </a:buClr>
              <a:buSzPts val="2000"/>
              <a:buNone/>
            </a:pPr>
            <a:endParaRPr sz="1900" b="0" dirty="0"/>
          </a:p>
        </p:txBody>
      </p:sp>
      <p:pic>
        <p:nvPicPr>
          <p:cNvPr id="3" name="Picture 2" descr="Text&#10;&#10;Description automatically generated with medium confidence">
            <a:extLst>
              <a:ext uri="{FF2B5EF4-FFF2-40B4-BE49-F238E27FC236}">
                <a16:creationId xmlns:a16="http://schemas.microsoft.com/office/drawing/2014/main" id="{4DC38598-A92E-C14A-8FCD-7C07CF162CA2}"/>
              </a:ext>
            </a:extLst>
          </p:cNvPr>
          <p:cNvPicPr>
            <a:picLocks noChangeAspect="1"/>
          </p:cNvPicPr>
          <p:nvPr/>
        </p:nvPicPr>
        <p:blipFill>
          <a:blip r:embed="rId3"/>
          <a:stretch>
            <a:fillRect/>
          </a:stretch>
        </p:blipFill>
        <p:spPr>
          <a:xfrm>
            <a:off x="6323983" y="383178"/>
            <a:ext cx="2820017" cy="393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75" name="Google Shape;75;p13"/>
          <p:cNvSpPr txBox="1">
            <a:spLocks noGrp="1"/>
          </p:cNvSpPr>
          <p:nvPr>
            <p:ph type="title"/>
          </p:nvPr>
        </p:nvSpPr>
        <p:spPr>
          <a:xfrm>
            <a:off x="432000" y="148625"/>
            <a:ext cx="82533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AR6 Working Group II in numbers...</a:t>
            </a:r>
            <a:endParaRPr/>
          </a:p>
        </p:txBody>
      </p:sp>
      <p:sp>
        <p:nvSpPr>
          <p:cNvPr id="76" name="Google Shape;76;p13"/>
          <p:cNvSpPr txBox="1">
            <a:spLocks noGrp="1"/>
          </p:cNvSpPr>
          <p:nvPr>
            <p:ph type="body" idx="1"/>
          </p:nvPr>
        </p:nvSpPr>
        <p:spPr>
          <a:xfrm>
            <a:off x="431850" y="2057400"/>
            <a:ext cx="8253300" cy="2769600"/>
          </a:xfrm>
          <a:prstGeom prst="rect">
            <a:avLst/>
          </a:prstGeom>
          <a:noFill/>
          <a:ln>
            <a:noFill/>
          </a:ln>
        </p:spPr>
        <p:txBody>
          <a:bodyPr spcFirstLastPara="1" wrap="square" lIns="0" tIns="0" rIns="0" bIns="0" anchor="t" anchorCtr="0">
            <a:normAutofit/>
          </a:bodyPr>
          <a:lstStyle/>
          <a:p>
            <a:pPr marL="457200" lvl="0" indent="-349250" algn="l" rtl="0">
              <a:spcBef>
                <a:spcPts val="0"/>
              </a:spcBef>
              <a:spcAft>
                <a:spcPts val="0"/>
              </a:spcAft>
              <a:buSzPts val="1900"/>
              <a:buChar char="●"/>
            </a:pPr>
            <a:r>
              <a:rPr lang="en-US" sz="1900" b="0" dirty="0"/>
              <a:t>270 authors from 67 countries</a:t>
            </a:r>
            <a:endParaRPr sz="1900" b="0" dirty="0"/>
          </a:p>
          <a:p>
            <a:pPr marL="457200" lvl="0" indent="-349250" algn="l" rtl="0">
              <a:spcBef>
                <a:spcPts val="0"/>
              </a:spcBef>
              <a:spcAft>
                <a:spcPts val="0"/>
              </a:spcAft>
              <a:buSzPts val="1900"/>
              <a:buChar char="●"/>
            </a:pPr>
            <a:r>
              <a:rPr lang="en-US" sz="1900" b="0" dirty="0"/>
              <a:t>Over 34,000 cited references</a:t>
            </a:r>
            <a:endParaRPr sz="1900" b="0" dirty="0"/>
          </a:p>
          <a:p>
            <a:pPr marL="457200" lvl="0" indent="-349250" algn="l" rtl="0">
              <a:spcBef>
                <a:spcPts val="0"/>
              </a:spcBef>
              <a:spcAft>
                <a:spcPts val="0"/>
              </a:spcAft>
              <a:buSzPts val="1900"/>
              <a:buChar char="●"/>
            </a:pPr>
            <a:r>
              <a:rPr lang="en-US" sz="1900" b="0" dirty="0"/>
              <a:t>Over 62,000 expert and government review comments</a:t>
            </a:r>
            <a:endParaRPr sz="1900" b="0" dirty="0"/>
          </a:p>
          <a:p>
            <a:pPr marL="0" lvl="0" indent="0" algn="l" rtl="0">
              <a:spcBef>
                <a:spcPts val="0"/>
              </a:spcBef>
              <a:spcAft>
                <a:spcPts val="0"/>
              </a:spcAft>
              <a:buClr>
                <a:schemeClr val="dk2"/>
              </a:buClr>
              <a:buSzPts val="2000"/>
              <a:buNone/>
            </a:pPr>
            <a:endParaRPr sz="1900" b="0" dirty="0"/>
          </a:p>
        </p:txBody>
      </p:sp>
      <p:sp>
        <p:nvSpPr>
          <p:cNvPr id="2" name="TextBox 1">
            <a:extLst>
              <a:ext uri="{FF2B5EF4-FFF2-40B4-BE49-F238E27FC236}">
                <a16:creationId xmlns:a16="http://schemas.microsoft.com/office/drawing/2014/main" id="{627DBAE1-3729-C642-9455-464D7B418DA8}"/>
              </a:ext>
            </a:extLst>
          </p:cNvPr>
          <p:cNvSpPr txBox="1"/>
          <p:nvPr/>
        </p:nvSpPr>
        <p:spPr>
          <a:xfrm>
            <a:off x="458850" y="3902149"/>
            <a:ext cx="3555782" cy="400110"/>
          </a:xfrm>
          <a:prstGeom prst="rect">
            <a:avLst/>
          </a:prstGeom>
          <a:noFill/>
        </p:spPr>
        <p:txBody>
          <a:bodyPr wrap="none" rtlCol="0">
            <a:spAutoFit/>
          </a:bodyPr>
          <a:lstStyle/>
          <a:p>
            <a:r>
              <a:rPr lang="en-US" sz="2000" dirty="0"/>
              <a:t>WG III report out in early April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peaking into a microphone&#10;&#10;Description automatically generated with medium confidence">
            <a:extLst>
              <a:ext uri="{FF2B5EF4-FFF2-40B4-BE49-F238E27FC236}">
                <a16:creationId xmlns:a16="http://schemas.microsoft.com/office/drawing/2014/main" id="{88E3F49D-4ECC-C54C-B0E3-0A7A72EE2E8B}"/>
              </a:ext>
            </a:extLst>
          </p:cNvPr>
          <p:cNvPicPr>
            <a:picLocks noChangeAspect="1"/>
          </p:cNvPicPr>
          <p:nvPr/>
        </p:nvPicPr>
        <p:blipFill>
          <a:blip r:embed="rId2"/>
          <a:stretch>
            <a:fillRect/>
          </a:stretch>
        </p:blipFill>
        <p:spPr>
          <a:xfrm>
            <a:off x="1552562" y="174172"/>
            <a:ext cx="6038875" cy="4222495"/>
          </a:xfrm>
          <a:prstGeom prst="rect">
            <a:avLst/>
          </a:prstGeom>
        </p:spPr>
      </p:pic>
      <p:sp>
        <p:nvSpPr>
          <p:cNvPr id="2" name="TextBox 1">
            <a:extLst>
              <a:ext uri="{FF2B5EF4-FFF2-40B4-BE49-F238E27FC236}">
                <a16:creationId xmlns:a16="http://schemas.microsoft.com/office/drawing/2014/main" id="{31BFD732-319E-CD4C-A143-18C89FC4EC7C}"/>
              </a:ext>
            </a:extLst>
          </p:cNvPr>
          <p:cNvSpPr txBox="1"/>
          <p:nvPr/>
        </p:nvSpPr>
        <p:spPr>
          <a:xfrm>
            <a:off x="1090116" y="3110278"/>
            <a:ext cx="6963766" cy="707886"/>
          </a:xfrm>
          <a:prstGeom prst="rect">
            <a:avLst/>
          </a:prstGeom>
          <a:solidFill>
            <a:schemeClr val="bg1"/>
          </a:solidFill>
        </p:spPr>
        <p:txBody>
          <a:bodyPr wrap="none" rtlCol="0">
            <a:spAutoFit/>
          </a:bodyPr>
          <a:lstStyle/>
          <a:p>
            <a:r>
              <a:rPr lang="en-US" sz="4000" b="1" dirty="0">
                <a:solidFill>
                  <a:schemeClr val="bg2">
                    <a:lumMod val="75000"/>
                  </a:schemeClr>
                </a:solidFill>
              </a:rPr>
              <a:t>CODE RED FOR HUMANITY</a:t>
            </a:r>
          </a:p>
        </p:txBody>
      </p:sp>
    </p:spTree>
    <p:extLst>
      <p:ext uri="{BB962C8B-B14F-4D97-AF65-F5344CB8AC3E}">
        <p14:creationId xmlns:p14="http://schemas.microsoft.com/office/powerpoint/2010/main" val="407663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peaking into a microphone&#10;&#10;Description automatically generated with medium confidence">
            <a:extLst>
              <a:ext uri="{FF2B5EF4-FFF2-40B4-BE49-F238E27FC236}">
                <a16:creationId xmlns:a16="http://schemas.microsoft.com/office/drawing/2014/main" id="{88E3F49D-4ECC-C54C-B0E3-0A7A72EE2E8B}"/>
              </a:ext>
            </a:extLst>
          </p:cNvPr>
          <p:cNvPicPr>
            <a:picLocks noChangeAspect="1"/>
          </p:cNvPicPr>
          <p:nvPr/>
        </p:nvPicPr>
        <p:blipFill>
          <a:blip r:embed="rId2"/>
          <a:stretch>
            <a:fillRect/>
          </a:stretch>
        </p:blipFill>
        <p:spPr>
          <a:xfrm>
            <a:off x="1552562" y="174172"/>
            <a:ext cx="6038875" cy="4222495"/>
          </a:xfrm>
          <a:prstGeom prst="rect">
            <a:avLst/>
          </a:prstGeom>
        </p:spPr>
      </p:pic>
      <p:sp>
        <p:nvSpPr>
          <p:cNvPr id="2" name="TextBox 1">
            <a:extLst>
              <a:ext uri="{FF2B5EF4-FFF2-40B4-BE49-F238E27FC236}">
                <a16:creationId xmlns:a16="http://schemas.microsoft.com/office/drawing/2014/main" id="{31BFD732-319E-CD4C-A143-18C89FC4EC7C}"/>
              </a:ext>
            </a:extLst>
          </p:cNvPr>
          <p:cNvSpPr txBox="1"/>
          <p:nvPr/>
        </p:nvSpPr>
        <p:spPr>
          <a:xfrm>
            <a:off x="179610" y="3118987"/>
            <a:ext cx="8784777" cy="707886"/>
          </a:xfrm>
          <a:prstGeom prst="rect">
            <a:avLst/>
          </a:prstGeom>
          <a:solidFill>
            <a:schemeClr val="bg1"/>
          </a:solidFill>
        </p:spPr>
        <p:txBody>
          <a:bodyPr wrap="none" rtlCol="0">
            <a:spAutoFit/>
          </a:bodyPr>
          <a:lstStyle/>
          <a:p>
            <a:r>
              <a:rPr lang="en-US" sz="4000" b="1" dirty="0">
                <a:solidFill>
                  <a:schemeClr val="bg2">
                    <a:lumMod val="75000"/>
                  </a:schemeClr>
                </a:solidFill>
              </a:rPr>
              <a:t>AN ATLAS OF HUMAN SUFFERING</a:t>
            </a:r>
          </a:p>
        </p:txBody>
      </p:sp>
    </p:spTree>
    <p:extLst>
      <p:ext uri="{BB962C8B-B14F-4D97-AF65-F5344CB8AC3E}">
        <p14:creationId xmlns:p14="http://schemas.microsoft.com/office/powerpoint/2010/main" val="310117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89" name="Google Shape;89;p15"/>
          <p:cNvSpPr txBox="1">
            <a:spLocks noGrp="1"/>
          </p:cNvSpPr>
          <p:nvPr>
            <p:ph type="body" idx="1"/>
          </p:nvPr>
        </p:nvSpPr>
        <p:spPr>
          <a:xfrm>
            <a:off x="432000" y="1447800"/>
            <a:ext cx="8253300" cy="27696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2"/>
              </a:buClr>
              <a:buSzPts val="2000"/>
              <a:buNone/>
            </a:pPr>
            <a:r>
              <a:rPr lang="en-US" sz="1900" b="0" i="1" dirty="0">
                <a:latin typeface="Arial"/>
                <a:ea typeface="Arial"/>
                <a:cs typeface="Arial"/>
                <a:sym typeface="Arial"/>
              </a:rPr>
              <a:t>“I have seen many reports in my time but nothing like this. Nearly half of humanity is living in the danger zone now. Humanity is getting clobbered by climate change. ...Fossil fuels are choking humanity. Those still financing coal should be held to account. Now is the time to accelerate the transition to renewable economy.”</a:t>
            </a:r>
            <a:endParaRPr sz="1900" b="0" i="1" dirty="0">
              <a:latin typeface="Arial"/>
              <a:ea typeface="Arial"/>
              <a:cs typeface="Arial"/>
              <a:sym typeface="Arial"/>
            </a:endParaRPr>
          </a:p>
          <a:p>
            <a:pPr marL="0" lvl="0" indent="0" algn="l" rtl="0">
              <a:spcBef>
                <a:spcPts val="0"/>
              </a:spcBef>
              <a:spcAft>
                <a:spcPts val="0"/>
              </a:spcAft>
              <a:buClr>
                <a:schemeClr val="dk2"/>
              </a:buClr>
              <a:buSzPts val="2000"/>
              <a:buNone/>
            </a:pPr>
            <a:r>
              <a:rPr lang="en-US" sz="1900" b="0" dirty="0"/>
              <a:t>				- UN Secretary General Antonio Guterres</a:t>
            </a:r>
            <a:endParaRPr sz="19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95" name="Google Shape;95;p16"/>
          <p:cNvSpPr txBox="1">
            <a:spLocks noGrp="1"/>
          </p:cNvSpPr>
          <p:nvPr>
            <p:ph type="title"/>
          </p:nvPr>
        </p:nvSpPr>
        <p:spPr>
          <a:xfrm>
            <a:off x="432000" y="148636"/>
            <a:ext cx="4414800"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12D2A"/>
              </a:buClr>
              <a:buSzPts val="3200"/>
              <a:buFont typeface="arial"/>
              <a:buNone/>
            </a:pPr>
            <a:r>
              <a:rPr lang="en-US" b="1" dirty="0"/>
              <a:t>It’s worse than before</a:t>
            </a:r>
            <a:endParaRPr b="1" dirty="0"/>
          </a:p>
        </p:txBody>
      </p:sp>
      <p:sp>
        <p:nvSpPr>
          <p:cNvPr id="96" name="Google Shape;96;p16"/>
          <p:cNvSpPr txBox="1">
            <a:spLocks noGrp="1"/>
          </p:cNvSpPr>
          <p:nvPr>
            <p:ph type="body" idx="1"/>
          </p:nvPr>
        </p:nvSpPr>
        <p:spPr>
          <a:xfrm>
            <a:off x="431850" y="1674223"/>
            <a:ext cx="8253300" cy="27696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US" sz="1900" b="0" dirty="0"/>
              <a:t>Current and future impacts are significantly greater than those presented in the Fifth Assessment Report in 2014 </a:t>
            </a:r>
            <a:endParaRPr sz="1900" b="0" dirty="0"/>
          </a:p>
          <a:p>
            <a:pPr marL="0" lvl="0" indent="0" algn="l" rtl="0">
              <a:lnSpc>
                <a:spcPct val="115000"/>
              </a:lnSpc>
              <a:spcBef>
                <a:spcPts val="0"/>
              </a:spcBef>
              <a:spcAft>
                <a:spcPts val="0"/>
              </a:spcAft>
              <a:buNone/>
            </a:pPr>
            <a:endParaRPr sz="1900" b="0" dirty="0"/>
          </a:p>
          <a:p>
            <a:pPr marL="0" lvl="0" indent="0" algn="l" rtl="0">
              <a:lnSpc>
                <a:spcPct val="115000"/>
              </a:lnSpc>
              <a:spcBef>
                <a:spcPts val="0"/>
              </a:spcBef>
              <a:spcAft>
                <a:spcPts val="0"/>
              </a:spcAft>
              <a:buNone/>
            </a:pPr>
            <a:r>
              <a:rPr lang="en-US" sz="1900" b="0" dirty="0"/>
              <a:t>Climate change is:</a:t>
            </a:r>
            <a:endParaRPr sz="1900" b="0" dirty="0"/>
          </a:p>
          <a:p>
            <a:pPr marL="457200" lvl="0" indent="-349250" algn="l" rtl="0">
              <a:lnSpc>
                <a:spcPct val="115000"/>
              </a:lnSpc>
              <a:spcBef>
                <a:spcPts val="0"/>
              </a:spcBef>
              <a:spcAft>
                <a:spcPts val="0"/>
              </a:spcAft>
              <a:buSzPts val="1900"/>
              <a:buChar char="●"/>
            </a:pPr>
            <a:r>
              <a:rPr lang="en-US" sz="1900" b="0" dirty="0"/>
              <a:t>altering ecosystems all over the world; and </a:t>
            </a:r>
            <a:endParaRPr sz="1900" b="0" dirty="0"/>
          </a:p>
          <a:p>
            <a:pPr marL="457200" lvl="0" indent="-349250" algn="l" rtl="0">
              <a:lnSpc>
                <a:spcPct val="115000"/>
              </a:lnSpc>
              <a:spcBef>
                <a:spcPts val="0"/>
              </a:spcBef>
              <a:spcAft>
                <a:spcPts val="0"/>
              </a:spcAft>
              <a:buSzPts val="1900"/>
              <a:buChar char="●"/>
            </a:pPr>
            <a:r>
              <a:rPr lang="en-US" sz="1900" b="0" dirty="0"/>
              <a:t>affecting our physical and mental health, water security and food production, cities and infrastructure, and more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ftr" idx="11"/>
          </p:nvPr>
        </p:nvSpPr>
        <p:spPr>
          <a:xfrm>
            <a:off x="5599050" y="4718050"/>
            <a:ext cx="3086100" cy="425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Climate Change 2022: Impacts, Adaptation and Vulnerability</a:t>
            </a:r>
            <a:endParaRPr/>
          </a:p>
        </p:txBody>
      </p:sp>
      <p:sp>
        <p:nvSpPr>
          <p:cNvPr id="102" name="Google Shape;102;p17"/>
          <p:cNvSpPr txBox="1">
            <a:spLocks noGrp="1"/>
          </p:cNvSpPr>
          <p:nvPr>
            <p:ph type="title"/>
          </p:nvPr>
        </p:nvSpPr>
        <p:spPr>
          <a:xfrm>
            <a:off x="148855" y="148625"/>
            <a:ext cx="8856921" cy="1185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b="1" dirty="0"/>
              <a:t>There are hard limits to what we can adapt to</a:t>
            </a:r>
            <a:endParaRPr b="1" dirty="0"/>
          </a:p>
        </p:txBody>
      </p:sp>
      <p:sp>
        <p:nvSpPr>
          <p:cNvPr id="103" name="Google Shape;103;p17"/>
          <p:cNvSpPr txBox="1">
            <a:spLocks noGrp="1"/>
          </p:cNvSpPr>
          <p:nvPr>
            <p:ph type="body" idx="1"/>
          </p:nvPr>
        </p:nvSpPr>
        <p:spPr>
          <a:xfrm>
            <a:off x="431850" y="1948450"/>
            <a:ext cx="8253300" cy="2769600"/>
          </a:xfrm>
          <a:prstGeom prst="rect">
            <a:avLst/>
          </a:prstGeom>
          <a:noFill/>
          <a:ln>
            <a:noFill/>
          </a:ln>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b="0" dirty="0"/>
              <a:t>Risks escalate with every fraction of a degree of further warming</a:t>
            </a:r>
            <a:endParaRPr sz="1900" b="0" dirty="0"/>
          </a:p>
          <a:p>
            <a:pPr marL="457200" lvl="0" indent="-349250" algn="l" rtl="0">
              <a:lnSpc>
                <a:spcPct val="115000"/>
              </a:lnSpc>
              <a:spcBef>
                <a:spcPts val="0"/>
              </a:spcBef>
              <a:spcAft>
                <a:spcPts val="0"/>
              </a:spcAft>
              <a:buSzPts val="1900"/>
              <a:buChar char="●"/>
            </a:pPr>
            <a:r>
              <a:rPr lang="en-US" sz="1900" b="0" dirty="0"/>
              <a:t>Ability to adapt fundamentally depends on emissions reductions</a:t>
            </a:r>
            <a:endParaRPr sz="1900" b="0" dirty="0"/>
          </a:p>
          <a:p>
            <a:pPr marL="457200" lvl="0" indent="-349250" algn="l" rtl="0">
              <a:lnSpc>
                <a:spcPct val="115000"/>
              </a:lnSpc>
              <a:spcBef>
                <a:spcPts val="0"/>
              </a:spcBef>
              <a:spcAft>
                <a:spcPts val="0"/>
              </a:spcAft>
              <a:buSzPts val="1900"/>
              <a:buChar char="●"/>
            </a:pPr>
            <a:r>
              <a:rPr lang="en-US" sz="1900" b="0" dirty="0"/>
              <a:t>Irreversible impacts are occurring in some natural and human systems</a:t>
            </a:r>
            <a:endParaRPr sz="19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limate Council 1">
      <a:dk1>
        <a:srgbClr val="3C3C3B"/>
      </a:dk1>
      <a:lt1>
        <a:srgbClr val="FFFFFF"/>
      </a:lt1>
      <a:dk2>
        <a:srgbClr val="E30056"/>
      </a:dk2>
      <a:lt2>
        <a:srgbClr val="EEEEE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1372</Words>
  <Application>Microsoft Macintosh PowerPoint</Application>
  <PresentationFormat>On-screen Show (16:9)</PresentationFormat>
  <Paragraphs>138</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vt:lpstr>
      <vt:lpstr>Calibri</vt:lpstr>
      <vt:lpstr>Office Theme</vt:lpstr>
      <vt:lpstr>Climate Change 2022: Impacts, Adaptation and Vulnerability  Working Group II contribution to the IPCC’s Sixth Assessment Report)</vt:lpstr>
      <vt:lpstr>Background</vt:lpstr>
      <vt:lpstr>Background (cont.)</vt:lpstr>
      <vt:lpstr> AR6 Working Group II in numbers...</vt:lpstr>
      <vt:lpstr>PowerPoint Presentation</vt:lpstr>
      <vt:lpstr>PowerPoint Presentation</vt:lpstr>
      <vt:lpstr>PowerPoint Presentation</vt:lpstr>
      <vt:lpstr>It’s worse than before</vt:lpstr>
      <vt:lpstr>There are hard limits to what we can adapt to</vt:lpstr>
      <vt:lpstr>Climate change is affecting our health and security</vt:lpstr>
      <vt:lpstr>Climate change is exacerbating inequality</vt:lpstr>
      <vt:lpstr>There is still so much we can and must fight for</vt:lpstr>
      <vt:lpstr>Some key points from the Australasia chapter  </vt:lpstr>
      <vt:lpstr>Some stats:</vt:lpstr>
      <vt:lpstr>Many ecosystems at the precipice </vt:lpstr>
      <vt:lpstr>PowerPoint Presentation</vt:lpstr>
      <vt:lpstr>PowerPoint Presentation</vt:lpstr>
      <vt:lpstr>PowerPoint Presentation</vt:lpstr>
      <vt:lpstr>PowerPoint Presentation</vt:lpstr>
      <vt:lpstr>PowerPoint Presentation</vt:lpstr>
      <vt:lpstr>PowerPoint Presentation</vt:lpstr>
      <vt:lpstr>Economic costs</vt:lpstr>
      <vt:lpstr>PowerPoint Presentation</vt:lpstr>
      <vt:lpstr>Challenges for adaptation</vt:lpstr>
      <vt:lpstr>Challenges for adaptation (cont)</vt:lpstr>
      <vt:lpstr>PowerPoint Presentation</vt:lpstr>
      <vt:lpstr>Climate change and floods</vt:lpstr>
      <vt:lpstr>Lismore flooding in 2017 (left) and in 2022 (right)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2022: Impacts, Adaptation and Vulnerability Working Group II contribution to the IPCC’s Sixth Assessment Report)</dc:title>
  <cp:lastModifiedBy>Lesley Hughes</cp:lastModifiedBy>
  <cp:revision>14</cp:revision>
  <dcterms:modified xsi:type="dcterms:W3CDTF">2022-03-03T22:51:41Z</dcterms:modified>
</cp:coreProperties>
</file>